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740" r:id="rId5"/>
  </p:sldMasterIdLst>
  <p:notesMasterIdLst>
    <p:notesMasterId r:id="rId46"/>
  </p:notesMasterIdLst>
  <p:sldIdLst>
    <p:sldId id="257" r:id="rId6"/>
    <p:sldId id="263" r:id="rId7"/>
    <p:sldId id="264" r:id="rId8"/>
    <p:sldId id="265" r:id="rId9"/>
    <p:sldId id="266" r:id="rId10"/>
    <p:sldId id="368" r:id="rId11"/>
    <p:sldId id="388" r:id="rId12"/>
    <p:sldId id="369" r:id="rId13"/>
    <p:sldId id="370" r:id="rId14"/>
    <p:sldId id="371" r:id="rId15"/>
    <p:sldId id="372" r:id="rId16"/>
    <p:sldId id="373" r:id="rId17"/>
    <p:sldId id="380" r:id="rId18"/>
    <p:sldId id="381" r:id="rId19"/>
    <p:sldId id="387" r:id="rId20"/>
    <p:sldId id="399" r:id="rId21"/>
    <p:sldId id="400" r:id="rId22"/>
    <p:sldId id="382" r:id="rId23"/>
    <p:sldId id="383" r:id="rId24"/>
    <p:sldId id="384" r:id="rId25"/>
    <p:sldId id="374" r:id="rId26"/>
    <p:sldId id="375" r:id="rId27"/>
    <p:sldId id="376" r:id="rId28"/>
    <p:sldId id="377" r:id="rId29"/>
    <p:sldId id="378" r:id="rId30"/>
    <p:sldId id="379" r:id="rId31"/>
    <p:sldId id="385" r:id="rId32"/>
    <p:sldId id="386" r:id="rId33"/>
    <p:sldId id="389" r:id="rId34"/>
    <p:sldId id="390" r:id="rId35"/>
    <p:sldId id="391" r:id="rId36"/>
    <p:sldId id="392" r:id="rId37"/>
    <p:sldId id="393" r:id="rId38"/>
    <p:sldId id="394" r:id="rId39"/>
    <p:sldId id="395" r:id="rId40"/>
    <p:sldId id="396" r:id="rId41"/>
    <p:sldId id="397" r:id="rId42"/>
    <p:sldId id="398" r:id="rId43"/>
    <p:sldId id="287" r:id="rId44"/>
    <p:sldId id="303"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panose="02000506030000020004" pitchFamily="2" charset="0"/>
      <p:regular r:id="rId55"/>
      <p:bold r:id="rId56"/>
      <p:italic r:id="rId57"/>
      <p:boldItalic r:id="rId58"/>
    </p:embeddedFont>
    <p:embeddedFont>
      <p:font typeface="Tw Cen MT" panose="020B0602020104020603" pitchFamily="34" charset="77"/>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jo7hB3lj2l8LsHWdUe10mxEAXt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EBA53-6797-394F-87AF-D1F1B151FEAA}" v="7" dt="2023-05-17T13:51:05.990"/>
    <p1510:client id="{C20CBC65-7683-E667-0B15-5BBEC2A31C27}" v="18" dt="2023-06-22T15:39:25.807"/>
  </p1510:revLst>
</p1510:revInfo>
</file>

<file path=ppt/tableStyles.xml><?xml version="1.0" encoding="utf-8"?>
<a:tblStyleLst xmlns:a="http://schemas.openxmlformats.org/drawingml/2006/main" def="{169C5322-CE69-4C17-9F11-074B851A5BDA}">
  <a:tblStyle styleId="{169C5322-CE69-4C17-9F11-074B851A5BD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0"/>
    <p:restoredTop sz="94703"/>
  </p:normalViewPr>
  <p:slideViewPr>
    <p:cSldViewPr snapToGrid="0">
      <p:cViewPr varScale="1">
        <p:scale>
          <a:sx n="206" d="100"/>
          <a:sy n="206" d="100"/>
        </p:scale>
        <p:origin x="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7.fntdata"/><Relationship Id="rId58" Type="http://schemas.openxmlformats.org/officeDocument/2006/relationships/font" Target="fonts/font12.fntdata"/><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3.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6" Type="http://customschemas.google.com/relationships/presentationmetadata" Target="meta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42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758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47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7894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005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068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480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73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952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59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6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40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74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310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27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513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54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40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7043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16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032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352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749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71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55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986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4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0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07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77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46"/>
        <p:cNvGrpSpPr/>
        <p:nvPr/>
      </p:nvGrpSpPr>
      <p:grpSpPr>
        <a:xfrm>
          <a:off x="0" y="0"/>
          <a:ext cx="0" cy="0"/>
          <a:chOff x="0" y="0"/>
          <a:chExt cx="0" cy="0"/>
        </a:xfrm>
      </p:grpSpPr>
      <p:sp>
        <p:nvSpPr>
          <p:cNvPr id="247" name="Google Shape;247;p79"/>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9"/>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9" name="Google Shape;249;p79"/>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50" name="Google Shape;250;p79"/>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51" name="Google Shape;251;p7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1723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81112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4910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7357163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54057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43226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8666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283390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481440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Slide 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28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a:spLocks noGrp="1"/>
          </p:cNvSpPr>
          <p:nvPr>
            <p:ph type="pic" idx="2"/>
          </p:nvPr>
        </p:nvSpPr>
        <p:spPr>
          <a:xfrm>
            <a:off x="0" y="0"/>
            <a:ext cx="9144000" cy="2834671"/>
          </a:xfrm>
          <a:prstGeom prst="rect">
            <a:avLst/>
          </a:prstGeom>
          <a:solidFill>
            <a:schemeClr val="lt2"/>
          </a:solidFill>
          <a:ln>
            <a:noFill/>
          </a:ln>
        </p:spPr>
      </p:sp>
      <p:sp>
        <p:nvSpPr>
          <p:cNvPr id="20" name="Google Shape;20;p5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b="0" i="0">
                <a:solidFill>
                  <a:schemeClr val="dk1"/>
                </a:solidFill>
                <a:latin typeface="Proxima Nova"/>
                <a:ea typeface="Proxima Nova"/>
                <a:cs typeface="Proxima Nova"/>
                <a:sym typeface="Proxima Nova"/>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extLst>
      <p:ext uri="{BB962C8B-B14F-4D97-AF65-F5344CB8AC3E}">
        <p14:creationId xmlns:p14="http://schemas.microsoft.com/office/powerpoint/2010/main" val="274785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GB"/>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9629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2"/>
        <p:cNvGrpSpPr/>
        <p:nvPr/>
      </p:nvGrpSpPr>
      <p:grpSpPr>
        <a:xfrm>
          <a:off x="0" y="0"/>
          <a:ext cx="0" cy="0"/>
          <a:chOff x="0" y="0"/>
          <a:chExt cx="0" cy="0"/>
        </a:xfrm>
      </p:grpSpPr>
      <p:sp>
        <p:nvSpPr>
          <p:cNvPr id="13" name="Google Shape;13;p5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404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Copy + Bullets">
  <p:cSld name="Title + Copy + Bullets">
    <p:spTree>
      <p:nvGrpSpPr>
        <p:cNvPr id="1" name="Shape 34"/>
        <p:cNvGrpSpPr/>
        <p:nvPr/>
      </p:nvGrpSpPr>
      <p:grpSpPr>
        <a:xfrm>
          <a:off x="0" y="0"/>
          <a:ext cx="0" cy="0"/>
          <a:chOff x="0" y="0"/>
          <a:chExt cx="0" cy="0"/>
        </a:xfrm>
      </p:grpSpPr>
      <p:sp>
        <p:nvSpPr>
          <p:cNvPr id="35" name="Google Shape;35;p58"/>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17500" algn="l">
              <a:lnSpc>
                <a:spcPct val="100000"/>
              </a:lnSpc>
              <a:spcBef>
                <a:spcPts val="375"/>
              </a:spcBef>
              <a:spcAft>
                <a:spcPts val="0"/>
              </a:spcAft>
              <a:buClr>
                <a:schemeClr val="dk1"/>
              </a:buClr>
              <a:buSzPts val="1400"/>
              <a:buChar char="•"/>
              <a:defRPr sz="1400">
                <a:solidFill>
                  <a:schemeClr val="dk1"/>
                </a:solidFill>
              </a:defRPr>
            </a:lvl3pPr>
            <a:lvl4pPr marL="1828800" lvl="3" indent="-304800" algn="l">
              <a:lnSpc>
                <a:spcPct val="100000"/>
              </a:lnSpc>
              <a:spcBef>
                <a:spcPts val="375"/>
              </a:spcBef>
              <a:spcAft>
                <a:spcPts val="0"/>
              </a:spcAft>
              <a:buClr>
                <a:schemeClr val="dk1"/>
              </a:buClr>
              <a:buSzPts val="1200"/>
              <a:buChar char="•"/>
              <a:defRPr sz="1200">
                <a:solidFill>
                  <a:schemeClr val="dk1"/>
                </a:solidFill>
              </a:defRPr>
            </a:lvl4pPr>
            <a:lvl5pPr marL="2286000" lvl="4" indent="-304800" algn="l">
              <a:lnSpc>
                <a:spcPct val="100000"/>
              </a:lnSpc>
              <a:spcBef>
                <a:spcPts val="375"/>
              </a:spcBef>
              <a:spcAft>
                <a:spcPts val="0"/>
              </a:spcAft>
              <a:buClr>
                <a:schemeClr val="dk1"/>
              </a:buClr>
              <a:buSzPts val="1200"/>
              <a:buChar char="•"/>
              <a:defRPr sz="12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8"/>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068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head + Copy">
  <p:cSld name="Title + Subhead + Copy">
    <p:spTree>
      <p:nvGrpSpPr>
        <p:cNvPr id="1" name="Shape 39"/>
        <p:cNvGrpSpPr/>
        <p:nvPr/>
      </p:nvGrpSpPr>
      <p:grpSpPr>
        <a:xfrm>
          <a:off x="0" y="0"/>
          <a:ext cx="0" cy="0"/>
          <a:chOff x="0" y="0"/>
          <a:chExt cx="0" cy="0"/>
        </a:xfrm>
      </p:grpSpPr>
      <p:sp>
        <p:nvSpPr>
          <p:cNvPr id="40" name="Google Shape;40;p59"/>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30200" algn="l">
              <a:lnSpc>
                <a:spcPct val="100000"/>
              </a:lnSpc>
              <a:spcBef>
                <a:spcPts val="375"/>
              </a:spcBef>
              <a:spcAft>
                <a:spcPts val="0"/>
              </a:spcAft>
              <a:buClr>
                <a:schemeClr val="accent2"/>
              </a:buClr>
              <a:buSzPts val="1600"/>
              <a:buChar char="•"/>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59"/>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57863" y="877790"/>
            <a:ext cx="8228272" cy="504767"/>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600"/>
              <a:buNone/>
              <a:defRPr sz="1600">
                <a:solidFill>
                  <a:schemeClr val="accent1"/>
                </a:solidFill>
                <a:latin typeface="Open Sans"/>
                <a:ea typeface="Open Sans"/>
                <a:cs typeface="Open Sans"/>
                <a:sym typeface="Open Sans"/>
              </a:defRPr>
            </a:lvl1pPr>
            <a:lvl2pPr marL="914400" lvl="1"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2pPr>
            <a:lvl3pPr marL="1371600" lvl="2"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3pPr>
            <a:lvl4pPr marL="1828800" lvl="3"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4pPr>
            <a:lvl5pPr marL="2286000" lvl="4"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502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 Display Text Left">
  <p:cSld name="Photo + Display Text Left">
    <p:spTree>
      <p:nvGrpSpPr>
        <p:cNvPr id="1" name="Shape 187"/>
        <p:cNvGrpSpPr/>
        <p:nvPr/>
      </p:nvGrpSpPr>
      <p:grpSpPr>
        <a:xfrm>
          <a:off x="0" y="0"/>
          <a:ext cx="0" cy="0"/>
          <a:chOff x="0" y="0"/>
          <a:chExt cx="0" cy="0"/>
        </a:xfrm>
      </p:grpSpPr>
      <p:sp>
        <p:nvSpPr>
          <p:cNvPr id="188" name="Google Shape;188;p76"/>
          <p:cNvSpPr>
            <a:spLocks noGrp="1"/>
          </p:cNvSpPr>
          <p:nvPr>
            <p:ph type="pic" idx="2"/>
          </p:nvPr>
        </p:nvSpPr>
        <p:spPr>
          <a:xfrm>
            <a:off x="1" y="1"/>
            <a:ext cx="9143999" cy="5143500"/>
          </a:xfrm>
          <a:prstGeom prst="rect">
            <a:avLst/>
          </a:prstGeom>
          <a:solidFill>
            <a:schemeClr val="lt2"/>
          </a:solidFill>
          <a:ln>
            <a:noFill/>
          </a:ln>
        </p:spPr>
      </p:sp>
      <p:sp>
        <p:nvSpPr>
          <p:cNvPr id="189" name="Google Shape;189;p76"/>
          <p:cNvSpPr txBox="1">
            <a:spLocks noGrp="1"/>
          </p:cNvSpPr>
          <p:nvPr>
            <p:ph type="body" idx="1"/>
          </p:nvPr>
        </p:nvSpPr>
        <p:spPr>
          <a:xfrm>
            <a:off x="587195" y="655763"/>
            <a:ext cx="2586701"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76"/>
          <p:cNvSpPr txBox="1">
            <a:spLocks noGrp="1"/>
          </p:cNvSpPr>
          <p:nvPr>
            <p:ph type="body" idx="3"/>
          </p:nvPr>
        </p:nvSpPr>
        <p:spPr>
          <a:xfrm>
            <a:off x="587195" y="1155495"/>
            <a:ext cx="3130040"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76"/>
          <p:cNvSpPr txBox="1">
            <a:spLocks noGrp="1"/>
          </p:cNvSpPr>
          <p:nvPr>
            <p:ph type="body" idx="4"/>
          </p:nvPr>
        </p:nvSpPr>
        <p:spPr>
          <a:xfrm>
            <a:off x="587196" y="1655227"/>
            <a:ext cx="1897587"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2725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7974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GB"/>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4705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84650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4554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94682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GB"/>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3607416"/>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2.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400"/>
              <a:buFont typeface="Proxima Nova"/>
              <a:buNone/>
              <a:defRPr sz="24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54"/>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7/13/23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0491458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sprinklr-my.sharepoint.com/:w:/p/shyam_prajapati/ETjdBtTRrrlEgkcS0mVIWLMBt2m3Lsw9KIW7Gu8BCmXXfA?e=Mn8LWT"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ctrTitle"/>
          </p:nvPr>
        </p:nvSpPr>
        <p:spPr>
          <a:xfrm>
            <a:off x="800100" y="2571750"/>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1400"/>
              <a:buNone/>
            </a:pPr>
            <a:r>
              <a:rPr lang="en-US" sz="2000" dirty="0"/>
              <a:t>Final presentation for summer internship 2023</a:t>
            </a:r>
          </a:p>
        </p:txBody>
      </p:sp>
      <p:pic>
        <p:nvPicPr>
          <p:cNvPr id="274" name="Google Shape;274;p2" descr="A picture containing water, outdoor, blue, wave&#10;&#10;Description automatically generated"/>
          <p:cNvPicPr preferRelativeResize="0">
            <a:picLocks noGrp="1"/>
          </p:cNvPicPr>
          <p:nvPr>
            <p:ph type="pic" idx="2"/>
          </p:nvPr>
        </p:nvPicPr>
        <p:blipFill rotWithShape="1">
          <a:blip r:embed="rId3">
            <a:alphaModFix/>
          </a:blip>
          <a:srcRect l="56" r="56"/>
          <a:stretch/>
        </p:blipFill>
        <p:spPr>
          <a:xfrm>
            <a:off x="0" y="1"/>
            <a:ext cx="9144000" cy="2248930"/>
          </a:xfrm>
          <a:prstGeom prst="rect">
            <a:avLst/>
          </a:prstGeom>
          <a:solidFill>
            <a:schemeClr val="lt2"/>
          </a:solidFill>
          <a:ln>
            <a:noFill/>
          </a:ln>
        </p:spPr>
      </p:pic>
      <p:sp>
        <p:nvSpPr>
          <p:cNvPr id="271" name="Google Shape;271;p2"/>
          <p:cNvSpPr txBox="1">
            <a:spLocks noGrp="1"/>
          </p:cNvSpPr>
          <p:nvPr>
            <p:ph type="subTitle" idx="1"/>
          </p:nvPr>
        </p:nvSpPr>
        <p:spPr>
          <a:xfrm>
            <a:off x="873733" y="3601347"/>
            <a:ext cx="7543800" cy="118071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1200" dirty="0"/>
              <a:t>Shyam Prajapati | Product Engineering Intern</a:t>
            </a:r>
          </a:p>
          <a:p>
            <a:pPr marL="0" lvl="0" indent="0" algn="ctr" rtl="0">
              <a:lnSpc>
                <a:spcPct val="100000"/>
              </a:lnSpc>
              <a:spcBef>
                <a:spcPts val="0"/>
              </a:spcBef>
              <a:spcAft>
                <a:spcPts val="0"/>
              </a:spcAft>
              <a:buSzPts val="1400"/>
              <a:buNone/>
            </a:pPr>
            <a:endParaRPr lang="en-US" dirty="0"/>
          </a:p>
          <a:p>
            <a:pPr marL="0" lvl="0" indent="0" algn="ctr" rtl="0">
              <a:lnSpc>
                <a:spcPct val="100000"/>
              </a:lnSpc>
              <a:spcBef>
                <a:spcPts val="0"/>
              </a:spcBef>
              <a:spcAft>
                <a:spcPts val="0"/>
              </a:spcAft>
              <a:buSzPts val="1400"/>
              <a:buNone/>
            </a:pPr>
            <a:r>
              <a:rPr lang="en-US" sz="1600" dirty="0"/>
              <a:t>Manager: </a:t>
            </a:r>
            <a:r>
              <a:rPr lang="en-US" sz="1600" dirty="0" err="1"/>
              <a:t>Ayushya</a:t>
            </a:r>
            <a:r>
              <a:rPr lang="en-US" sz="1600" dirty="0"/>
              <a:t> </a:t>
            </a:r>
            <a:r>
              <a:rPr lang="en-US" sz="1600" dirty="0" err="1"/>
              <a:t>anand</a:t>
            </a:r>
            <a:endParaRPr lang="en-US" sz="1600" dirty="0"/>
          </a:p>
          <a:p>
            <a:pPr marL="0" lvl="0" indent="0" algn="ctr" rtl="0">
              <a:lnSpc>
                <a:spcPct val="100000"/>
              </a:lnSpc>
              <a:spcBef>
                <a:spcPts val="0"/>
              </a:spcBef>
              <a:spcAft>
                <a:spcPts val="0"/>
              </a:spcAft>
              <a:buSzPts val="1400"/>
              <a:buNone/>
            </a:pPr>
            <a:r>
              <a:rPr lang="en-US" sz="1600" dirty="0"/>
              <a:t>Mentor: Amit Kumar</a:t>
            </a:r>
            <a:endParaRPr sz="1600" dirty="0"/>
          </a:p>
        </p:txBody>
      </p:sp>
      <p:sp>
        <p:nvSpPr>
          <p:cNvPr id="10" name="TextBox 9">
            <a:extLst>
              <a:ext uri="{FF2B5EF4-FFF2-40B4-BE49-F238E27FC236}">
                <a16:creationId xmlns:a16="http://schemas.microsoft.com/office/drawing/2014/main" id="{18F3FC9C-84F9-681F-AB56-774F4C4E3D53}"/>
              </a:ext>
            </a:extLst>
          </p:cNvPr>
          <p:cNvSpPr txBox="1"/>
          <p:nvPr/>
        </p:nvSpPr>
        <p:spPr>
          <a:xfrm>
            <a:off x="6073346" y="4911811"/>
            <a:ext cx="184731" cy="307777"/>
          </a:xfrm>
          <a:prstGeom prst="rect">
            <a:avLst/>
          </a:prstGeom>
          <a:noFill/>
        </p:spPr>
        <p:txBody>
          <a:bodyPr wrap="none" rtlCol="0">
            <a:spAutoFit/>
          </a:bodyPr>
          <a:lstStyle/>
          <a:p>
            <a:endParaRPr lang="en-US" dirty="0"/>
          </a:p>
        </p:txBody>
      </p:sp>
      <p:sp>
        <p:nvSpPr>
          <p:cNvPr id="12" name="Google Shape;327;p8">
            <a:extLst>
              <a:ext uri="{FF2B5EF4-FFF2-40B4-BE49-F238E27FC236}">
                <a16:creationId xmlns:a16="http://schemas.microsoft.com/office/drawing/2014/main" id="{CB3E3EA3-E72B-7879-923C-A7009D49B177}"/>
              </a:ext>
            </a:extLst>
          </p:cNvPr>
          <p:cNvSpPr txBox="1"/>
          <p:nvPr/>
        </p:nvSpPr>
        <p:spPr>
          <a:xfrm>
            <a:off x="3070655" y="4881033"/>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 code has been tested using JUnit testing framework.</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 The total line coverage is </a:t>
            </a:r>
            <a:r>
              <a:rPr lang="en-IN" dirty="0">
                <a:solidFill>
                  <a:srgbClr val="1F2328"/>
                </a:solidFill>
                <a:latin typeface="Proxima Nova" panose="02000506030000020004" pitchFamily="2" charset="0"/>
              </a:rPr>
              <a:t>87</a:t>
            </a:r>
            <a:r>
              <a:rPr lang="en-IN" b="0" i="0" dirty="0">
                <a:solidFill>
                  <a:srgbClr val="1F2328"/>
                </a:solidFill>
                <a:effectLst/>
                <a:latin typeface="Proxima Nova" panose="02000506030000020004" pitchFamily="2" charset="0"/>
              </a:rPr>
              <a:t>%.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Total </a:t>
            </a:r>
            <a:r>
              <a:rPr lang="en-IN" dirty="0">
                <a:solidFill>
                  <a:srgbClr val="1F2328"/>
                </a:solidFill>
                <a:latin typeface="Proxima Nova" panose="02000506030000020004" pitchFamily="2" charset="0"/>
              </a:rPr>
              <a:t>53</a:t>
            </a:r>
            <a:r>
              <a:rPr lang="en-IN" b="0" i="0" dirty="0">
                <a:solidFill>
                  <a:srgbClr val="1F2328"/>
                </a:solidFill>
                <a:effectLst/>
                <a:latin typeface="Proxima Nova" panose="02000506030000020004" pitchFamily="2" charset="0"/>
              </a:rPr>
              <a:t> tests are written till now.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There is no interaction with database for testing as the service layer and helper classes are tested using </a:t>
            </a:r>
            <a:r>
              <a:rPr lang="en-IN" b="0" i="0" dirty="0" err="1">
                <a:solidFill>
                  <a:srgbClr val="1F2328"/>
                </a:solidFill>
                <a:effectLst/>
                <a:latin typeface="Proxima Nova" panose="02000506030000020004" pitchFamily="2" charset="0"/>
              </a:rPr>
              <a:t>mockito</a:t>
            </a:r>
            <a:r>
              <a:rPr lang="en-IN" b="0" i="0" dirty="0">
                <a:solidFill>
                  <a:srgbClr val="1F2328"/>
                </a:solidFill>
                <a:effectLst/>
                <a:latin typeface="Proxima Nova" panose="02000506030000020004" pitchFamily="2" charset="0"/>
              </a:rPr>
              <a:t> and the controller is tested with </a:t>
            </a:r>
            <a:r>
              <a:rPr lang="en-IN" b="0" i="0" dirty="0" err="1">
                <a:solidFill>
                  <a:srgbClr val="1F2328"/>
                </a:solidFill>
                <a:effectLst/>
                <a:latin typeface="Proxima Nova" panose="02000506030000020004" pitchFamily="2" charset="0"/>
              </a:rPr>
              <a:t>mockMVC</a:t>
            </a:r>
            <a:r>
              <a:rPr lang="en-IN" b="0" i="0" dirty="0">
                <a:solidFill>
                  <a:srgbClr val="1F2328"/>
                </a:solidFill>
                <a:effectLst/>
                <a:latin typeface="Proxima Nova" panose="02000506030000020004" pitchFamily="2" charset="0"/>
              </a:rPr>
              <a:t> </a:t>
            </a:r>
            <a:r>
              <a:rPr lang="en-IN" b="0" i="0" dirty="0" err="1">
                <a:solidFill>
                  <a:srgbClr val="1F2328"/>
                </a:solidFill>
                <a:effectLst/>
                <a:latin typeface="Proxima Nova" panose="02000506030000020004" pitchFamily="2" charset="0"/>
              </a:rPr>
              <a:t>webtesting</a:t>
            </a:r>
            <a:r>
              <a:rPr lang="en-IN" b="0" i="0" dirty="0">
                <a:solidFill>
                  <a:srgbClr val="1F2328"/>
                </a:solidFill>
                <a:effectLst/>
                <a:latin typeface="Proxima Nova" panose="02000506030000020004" pitchFamily="2" charset="0"/>
              </a:rPr>
              <a:t>.</a:t>
            </a: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Unit Testing</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756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Got to learn Spring Boot. Dependency Injection, Inversion of control, how to handle beans. It makes easier to test, deploy and manage applications.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and Kibana. How the data is stored as documents and how the documents are indexed. Tried various queries on the sample data provided by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Completed the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course available on official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youtube</a:t>
            </a:r>
            <a:r>
              <a:rPr lang="en-IN" sz="1400" b="0" i="0" dirty="0">
                <a:solidFill>
                  <a:srgbClr val="1F2328"/>
                </a:solidFill>
                <a:effectLst/>
                <a:latin typeface="Proxima Nova" panose="02000506030000020004" pitchFamily="2" charset="0"/>
              </a:rPr>
              <a:t> channel.</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MongoDB. Completed the course available on their official site</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unit testing and used various tools such as Mockito and </a:t>
            </a:r>
            <a:r>
              <a:rPr lang="en-IN" sz="1400" b="0" i="0" dirty="0" err="1">
                <a:solidFill>
                  <a:srgbClr val="1F2328"/>
                </a:solidFill>
                <a:effectLst/>
                <a:latin typeface="Proxima Nova" panose="02000506030000020004" pitchFamily="2" charset="0"/>
              </a:rPr>
              <a:t>Mockmvc</a:t>
            </a:r>
            <a:r>
              <a:rPr lang="en-IN" sz="1400" b="0" i="0" dirty="0">
                <a:solidFill>
                  <a:srgbClr val="1F2328"/>
                </a:solidFill>
                <a:effectLst/>
                <a:latin typeface="Proxima Nova" panose="02000506030000020004" pitchFamily="2" charset="0"/>
              </a:rPr>
              <a:t> to test the code efficiently. Also worked with test suites.</a:t>
            </a:r>
          </a:p>
          <a:p>
            <a:pPr marL="228600" indent="0" algn="l"/>
            <a:r>
              <a:rPr lang="en-IN" sz="1400" b="0" i="0" dirty="0">
                <a:solidFill>
                  <a:srgbClr val="1F2328"/>
                </a:solidFill>
                <a:effectLst/>
                <a:latin typeface="Proxima Nova" panose="02000506030000020004" pitchFamily="2" charset="0"/>
              </a:rPr>
              <a:t>.</a:t>
            </a:r>
          </a:p>
          <a:p>
            <a:br>
              <a:rPr lang="en-IN" sz="1400" dirty="0">
                <a:latin typeface="Proxima Nova" panose="02000506030000020004" pitchFamily="2" charset="0"/>
              </a:rPr>
            </a:b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1558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more about GitHub. How to work on shared repo, how to apply branch protection rules, how to delete past commits.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about how to use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templates so that we can visualize the data fetched by the server without any 3rd party client, </a:t>
            </a:r>
            <a:r>
              <a:rPr lang="en-IN" sz="1400" b="0" i="0" dirty="0" err="1">
                <a:solidFill>
                  <a:srgbClr val="1F2328"/>
                </a:solidFill>
                <a:effectLst/>
                <a:latin typeface="Proxima Nova" panose="02000506030000020004" pitchFamily="2" charset="0"/>
              </a:rPr>
              <a:t>i.e</a:t>
            </a:r>
            <a:r>
              <a:rPr lang="en-IN" sz="1400" b="0" i="0" dirty="0">
                <a:solidFill>
                  <a:srgbClr val="1F2328"/>
                </a:solidFill>
                <a:effectLst/>
                <a:latin typeface="Proxima Nova" panose="02000506030000020004" pitchFamily="2" charset="0"/>
              </a:rPr>
              <a:t> Server side rendering.</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Few other things: </a:t>
            </a:r>
            <a:r>
              <a:rPr lang="en-IN" sz="1400" b="0" i="0" dirty="0" err="1">
                <a:solidFill>
                  <a:srgbClr val="1F2328"/>
                </a:solidFill>
                <a:effectLst/>
                <a:latin typeface="Proxima Nova" panose="02000506030000020004" pitchFamily="2" charset="0"/>
              </a:rPr>
              <a:t>Intellij</a:t>
            </a:r>
            <a:r>
              <a:rPr lang="en-IN" sz="1400" b="0" i="0" dirty="0">
                <a:solidFill>
                  <a:srgbClr val="1F2328"/>
                </a:solidFill>
                <a:effectLst/>
                <a:latin typeface="Proxima Nova" panose="02000506030000020004" pitchFamily="2" charset="0"/>
              </a:rPr>
              <a:t> debugger, </a:t>
            </a:r>
            <a:r>
              <a:rPr lang="en-IN" sz="1400" b="0" i="0" dirty="0" err="1">
                <a:solidFill>
                  <a:srgbClr val="1F2328"/>
                </a:solidFill>
                <a:effectLst/>
                <a:latin typeface="Proxima Nova" panose="02000506030000020004" pitchFamily="2" charset="0"/>
              </a:rPr>
              <a:t>gradle</a:t>
            </a:r>
            <a:r>
              <a:rPr lang="en-IN" sz="1400" b="0" i="0" dirty="0">
                <a:solidFill>
                  <a:srgbClr val="1F2328"/>
                </a:solidFill>
                <a:effectLst/>
                <a:latin typeface="Proxima Nova" panose="02000506030000020004" pitchFamily="2" charset="0"/>
              </a:rPr>
              <a:t>, java web services, SOLID design principles, java memory management, read java head first book.</a:t>
            </a:r>
          </a:p>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7703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4784" cy="307777"/>
          </a:xfrm>
          <a:prstGeom prst="rect">
            <a:avLst/>
          </a:prstGeom>
          <a:noFill/>
        </p:spPr>
        <p:txBody>
          <a:bodyPr wrap="none" rtlCol="0">
            <a:spAutoFit/>
          </a:bodyPr>
          <a:lstStyle/>
          <a:p>
            <a:r>
              <a:rPr lang="en-US" dirty="0">
                <a:latin typeface="Proxima Nova" panose="02000506030000020004" pitchFamily="2" charset="0"/>
              </a:rPr>
              <a:t>Class Diagram</a:t>
            </a:r>
          </a:p>
        </p:txBody>
      </p:sp>
      <p:pic>
        <p:nvPicPr>
          <p:cNvPr id="6" name="Picture 5" descr="A screenshot of a computer&#10;&#10;Description automatically generated">
            <a:extLst>
              <a:ext uri="{FF2B5EF4-FFF2-40B4-BE49-F238E27FC236}">
                <a16:creationId xmlns:a16="http://schemas.microsoft.com/office/drawing/2014/main" id="{2684B132-7848-597F-5BDF-E9A0B8606501}"/>
              </a:ext>
            </a:extLst>
          </p:cNvPr>
          <p:cNvPicPr>
            <a:picLocks noChangeAspect="1"/>
          </p:cNvPicPr>
          <p:nvPr/>
        </p:nvPicPr>
        <p:blipFill>
          <a:blip r:embed="rId3"/>
          <a:stretch>
            <a:fillRect/>
          </a:stretch>
        </p:blipFill>
        <p:spPr>
          <a:xfrm>
            <a:off x="3629992" y="0"/>
            <a:ext cx="4318297" cy="5143500"/>
          </a:xfrm>
          <a:prstGeom prst="rect">
            <a:avLst/>
          </a:prstGeom>
        </p:spPr>
      </p:pic>
    </p:spTree>
    <p:extLst>
      <p:ext uri="{BB962C8B-B14F-4D97-AF65-F5344CB8AC3E}">
        <p14:creationId xmlns:p14="http://schemas.microsoft.com/office/powerpoint/2010/main" val="314035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24675" cy="307777"/>
          </a:xfrm>
          <a:prstGeom prst="rect">
            <a:avLst/>
          </a:prstGeom>
          <a:noFill/>
        </p:spPr>
        <p:txBody>
          <a:bodyPr wrap="none" rtlCol="0">
            <a:spAutoFit/>
          </a:bodyPr>
          <a:lstStyle/>
          <a:p>
            <a:r>
              <a:rPr lang="en-US" dirty="0">
                <a:latin typeface="Proxima Nova" panose="02000506030000020004" pitchFamily="2" charset="0"/>
              </a:rPr>
              <a:t>Class dependency diagram</a:t>
            </a:r>
          </a:p>
        </p:txBody>
      </p:sp>
      <p:pic>
        <p:nvPicPr>
          <p:cNvPr id="6" name="Picture 5" descr="A screenshot of a computer&#10;&#10;Description automatically generated">
            <a:extLst>
              <a:ext uri="{FF2B5EF4-FFF2-40B4-BE49-F238E27FC236}">
                <a16:creationId xmlns:a16="http://schemas.microsoft.com/office/drawing/2014/main" id="{C3B7F852-0C0A-925E-DFDD-4802F0E0447D}"/>
              </a:ext>
            </a:extLst>
          </p:cNvPr>
          <p:cNvPicPr>
            <a:picLocks noChangeAspect="1"/>
          </p:cNvPicPr>
          <p:nvPr/>
        </p:nvPicPr>
        <p:blipFill>
          <a:blip r:embed="rId3"/>
          <a:stretch>
            <a:fillRect/>
          </a:stretch>
        </p:blipFill>
        <p:spPr>
          <a:xfrm>
            <a:off x="3515744" y="-53890"/>
            <a:ext cx="4824284" cy="5143500"/>
          </a:xfrm>
          <a:prstGeom prst="rect">
            <a:avLst/>
          </a:prstGeom>
        </p:spPr>
      </p:pic>
    </p:spTree>
    <p:extLst>
      <p:ext uri="{BB962C8B-B14F-4D97-AF65-F5344CB8AC3E}">
        <p14:creationId xmlns:p14="http://schemas.microsoft.com/office/powerpoint/2010/main" val="323464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460656" cy="307777"/>
          </a:xfrm>
          <a:prstGeom prst="rect">
            <a:avLst/>
          </a:prstGeom>
          <a:noFill/>
        </p:spPr>
        <p:txBody>
          <a:bodyPr wrap="none" rtlCol="0">
            <a:spAutoFit/>
          </a:bodyPr>
          <a:lstStyle/>
          <a:p>
            <a:r>
              <a:rPr lang="en-US" dirty="0">
                <a:latin typeface="Proxima Nova" panose="02000506030000020004" pitchFamily="2" charset="0"/>
              </a:rPr>
              <a:t>Activity Diagram</a:t>
            </a:r>
          </a:p>
        </p:txBody>
      </p:sp>
      <p:pic>
        <p:nvPicPr>
          <p:cNvPr id="10" name="Picture 9" descr="A diagram of a software process&#10;&#10;Description automatically generated">
            <a:extLst>
              <a:ext uri="{FF2B5EF4-FFF2-40B4-BE49-F238E27FC236}">
                <a16:creationId xmlns:a16="http://schemas.microsoft.com/office/drawing/2014/main" id="{F4F17AEE-3FAF-07AC-0F5A-79AF7715FF3F}"/>
              </a:ext>
            </a:extLst>
          </p:cNvPr>
          <p:cNvPicPr>
            <a:picLocks noChangeAspect="1"/>
          </p:cNvPicPr>
          <p:nvPr/>
        </p:nvPicPr>
        <p:blipFill>
          <a:blip r:embed="rId2"/>
          <a:stretch>
            <a:fillRect/>
          </a:stretch>
        </p:blipFill>
        <p:spPr>
          <a:xfrm>
            <a:off x="2780270" y="0"/>
            <a:ext cx="5968314" cy="5020449"/>
          </a:xfrm>
          <a:prstGeom prst="rect">
            <a:avLst/>
          </a:prstGeom>
        </p:spPr>
      </p:pic>
      <p:sp>
        <p:nvSpPr>
          <p:cNvPr id="14" name="Google Shape;327;p8">
            <a:extLst>
              <a:ext uri="{FF2B5EF4-FFF2-40B4-BE49-F238E27FC236}">
                <a16:creationId xmlns:a16="http://schemas.microsoft.com/office/drawing/2014/main" id="{67F1DC6A-D3D9-070E-26AC-F3177486DB11}"/>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2513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Use Cases</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648208" cy="307777"/>
          </a:xfrm>
          <a:prstGeom prst="rect">
            <a:avLst/>
          </a:prstGeom>
          <a:noFill/>
        </p:spPr>
        <p:txBody>
          <a:bodyPr wrap="none" rtlCol="0">
            <a:spAutoFit/>
          </a:bodyPr>
          <a:lstStyle/>
          <a:p>
            <a:r>
              <a:rPr lang="en-US" dirty="0">
                <a:latin typeface="Proxima Nova" panose="02000506030000020004" pitchFamily="2" charset="0"/>
              </a:rPr>
              <a:t>Use Case Diagram</a:t>
            </a:r>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pic>
        <p:nvPicPr>
          <p:cNvPr id="5" name="Picture 4" descr="A screenshot of a diagram&#10;&#10;Description automatically generated">
            <a:extLst>
              <a:ext uri="{FF2B5EF4-FFF2-40B4-BE49-F238E27FC236}">
                <a16:creationId xmlns:a16="http://schemas.microsoft.com/office/drawing/2014/main" id="{8E55F06A-B64A-3BB0-33FC-2B20FB994A50}"/>
              </a:ext>
            </a:extLst>
          </p:cNvPr>
          <p:cNvPicPr>
            <a:picLocks noChangeAspect="1"/>
          </p:cNvPicPr>
          <p:nvPr/>
        </p:nvPicPr>
        <p:blipFill>
          <a:blip r:embed="rId2"/>
          <a:stretch>
            <a:fillRect/>
          </a:stretch>
        </p:blipFill>
        <p:spPr>
          <a:xfrm>
            <a:off x="2434281" y="1"/>
            <a:ext cx="6036276" cy="4816124"/>
          </a:xfrm>
          <a:prstGeom prst="rect">
            <a:avLst/>
          </a:prstGeom>
        </p:spPr>
      </p:pic>
    </p:spTree>
    <p:extLst>
      <p:ext uri="{BB962C8B-B14F-4D97-AF65-F5344CB8AC3E}">
        <p14:creationId xmlns:p14="http://schemas.microsoft.com/office/powerpoint/2010/main" val="62833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7;p11">
            <a:extLst>
              <a:ext uri="{FF2B5EF4-FFF2-40B4-BE49-F238E27FC236}">
                <a16:creationId xmlns:a16="http://schemas.microsoft.com/office/drawing/2014/main" id="{851213F3-ED3B-B2AC-4C26-93DDD165B019}"/>
              </a:ext>
            </a:extLst>
          </p:cNvPr>
          <p:cNvSpPr txBox="1">
            <a:spLocks noGrp="1"/>
          </p:cNvSpPr>
          <p:nvPr>
            <p:ph type="body" idx="1"/>
          </p:nvPr>
        </p:nvSpPr>
        <p:spPr>
          <a:xfrm>
            <a:off x="457863" y="1044146"/>
            <a:ext cx="8346326" cy="3914688"/>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Efficient Data ingestion. The project provides various validation on the data field and also filters the data based on certain fields such as Logger and the Log Level.</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As the main goal of the project was to fetch data efficiently and then generate reports on the fetched data. The project has exposed APIs which supports data fetching through all the basic and intuitive techniques such as </a:t>
            </a:r>
            <a:r>
              <a:rPr lang="en-IN" dirty="0" err="1">
                <a:latin typeface="Proxima Nova" panose="02000506030000020004" pitchFamily="2" charset="0"/>
              </a:rPr>
              <a:t>groupBys</a:t>
            </a:r>
            <a:r>
              <a:rPr lang="en-IN" dirty="0">
                <a:latin typeface="Proxima Nova" panose="02000506030000020004" pitchFamily="2" charset="0"/>
              </a:rPr>
              <a:t>, projection, Time and terms filtering, and other complex aggregations.</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Advantages of our Application over Kibana</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Kibana does not provide any validation and filter over data before ingesting</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write custom queries based on our use case to generate reports.</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fetch data from by hitting endpoints of this application and view it in any form</a:t>
            </a:r>
          </a:p>
          <a:p>
            <a:pPr marL="0" lvl="0" indent="0" algn="l" rtl="0">
              <a:lnSpc>
                <a:spcPct val="100000"/>
              </a:lnSpc>
              <a:spcBef>
                <a:spcPts val="0"/>
              </a:spcBef>
              <a:spcAft>
                <a:spcPts val="0"/>
              </a:spcAft>
              <a:buSzPts val="1600"/>
            </a:pPr>
            <a:r>
              <a:rPr lang="en-IN" sz="1400" dirty="0">
                <a:latin typeface="Proxima Nova" panose="02000506030000020004" pitchFamily="2" charset="0"/>
              </a:rPr>
              <a:t>     as the client desires.</a:t>
            </a:r>
          </a:p>
          <a:p>
            <a:pPr marL="0" lvl="0" indent="0" algn="l" rtl="0">
              <a:lnSpc>
                <a:spcPct val="100000"/>
              </a:lnSpc>
              <a:spcBef>
                <a:spcPts val="0"/>
              </a:spcBef>
              <a:spcAft>
                <a:spcPts val="0"/>
              </a:spcAft>
              <a:buSzPts val="1600"/>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The application itself provides reports in form of tables in some search cases.</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Client does not have to think and write query himself in the Kibana console to fetch data</a:t>
            </a:r>
          </a:p>
          <a:p>
            <a:pPr marL="0" lvl="0" indent="0" algn="l" rtl="0">
              <a:lnSpc>
                <a:spcPct val="100000"/>
              </a:lnSpc>
              <a:spcBef>
                <a:spcPts val="0"/>
              </a:spcBef>
              <a:spcAft>
                <a:spcPts val="0"/>
              </a:spcAft>
              <a:buSzPts val="1600"/>
            </a:pPr>
            <a:endParaRPr lang="en-IN" dirty="0">
              <a:latin typeface="Proxima Nova" panose="02000506030000020004" pitchFamily="2" charset="0"/>
            </a:endParaRPr>
          </a:p>
        </p:txBody>
      </p:sp>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Usability of the Project</a:t>
            </a:r>
            <a:endParaRPr dirty="0"/>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91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23686" cy="307777"/>
          </a:xfrm>
          <a:prstGeom prst="rect">
            <a:avLst/>
          </a:prstGeom>
          <a:noFill/>
        </p:spPr>
        <p:txBody>
          <a:bodyPr wrap="none" rtlCol="0">
            <a:spAutoFit/>
          </a:bodyPr>
          <a:lstStyle/>
          <a:p>
            <a:r>
              <a:rPr lang="en-US" dirty="0">
                <a:latin typeface="Proxima Nova" panose="02000506030000020004" pitchFamily="2" charset="0"/>
              </a:rPr>
              <a:t>Source directory structure</a:t>
            </a:r>
          </a:p>
        </p:txBody>
      </p:sp>
      <p:pic>
        <p:nvPicPr>
          <p:cNvPr id="5" name="Picture 4" descr="A screenshot of a computer program&#10;&#10;Description automatically generated">
            <a:extLst>
              <a:ext uri="{FF2B5EF4-FFF2-40B4-BE49-F238E27FC236}">
                <a16:creationId xmlns:a16="http://schemas.microsoft.com/office/drawing/2014/main" id="{46085CF0-A60A-1650-0229-7B9A5D5EFACC}"/>
              </a:ext>
            </a:extLst>
          </p:cNvPr>
          <p:cNvPicPr>
            <a:picLocks noChangeAspect="1"/>
          </p:cNvPicPr>
          <p:nvPr/>
        </p:nvPicPr>
        <p:blipFill>
          <a:blip r:embed="rId3"/>
          <a:stretch>
            <a:fillRect/>
          </a:stretch>
        </p:blipFill>
        <p:spPr>
          <a:xfrm>
            <a:off x="3810073" y="0"/>
            <a:ext cx="4637758" cy="5143500"/>
          </a:xfrm>
          <a:prstGeom prst="rect">
            <a:avLst/>
          </a:prstGeom>
        </p:spPr>
      </p:pic>
    </p:spTree>
    <p:extLst>
      <p:ext uri="{BB962C8B-B14F-4D97-AF65-F5344CB8AC3E}">
        <p14:creationId xmlns:p14="http://schemas.microsoft.com/office/powerpoint/2010/main" val="1835387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2669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62021" cy="307777"/>
          </a:xfrm>
          <a:prstGeom prst="rect">
            <a:avLst/>
          </a:prstGeom>
          <a:noFill/>
        </p:spPr>
        <p:txBody>
          <a:bodyPr wrap="none" rtlCol="0">
            <a:spAutoFit/>
          </a:bodyPr>
          <a:lstStyle/>
          <a:p>
            <a:r>
              <a:rPr lang="en-US" dirty="0">
                <a:latin typeface="Proxima Nova" panose="02000506030000020004" pitchFamily="2" charset="0"/>
              </a:rPr>
              <a:t>Document Structure</a:t>
            </a:r>
          </a:p>
        </p:txBody>
      </p:sp>
      <p:pic>
        <p:nvPicPr>
          <p:cNvPr id="5" name="Picture 4" descr="A screenshot of a computer program&#10;&#10;Description automatically generated">
            <a:extLst>
              <a:ext uri="{FF2B5EF4-FFF2-40B4-BE49-F238E27FC236}">
                <a16:creationId xmlns:a16="http://schemas.microsoft.com/office/drawing/2014/main" id="{C9C01C92-1263-EFE0-647B-862ABE4EDFE3}"/>
              </a:ext>
            </a:extLst>
          </p:cNvPr>
          <p:cNvPicPr>
            <a:picLocks noChangeAspect="1"/>
          </p:cNvPicPr>
          <p:nvPr/>
        </p:nvPicPr>
        <p:blipFill>
          <a:blip r:embed="rId3"/>
          <a:stretch>
            <a:fillRect/>
          </a:stretch>
        </p:blipFill>
        <p:spPr>
          <a:xfrm>
            <a:off x="3188043" y="588993"/>
            <a:ext cx="5609968" cy="3445488"/>
          </a:xfrm>
          <a:prstGeom prst="rect">
            <a:avLst/>
          </a:prstGeom>
        </p:spPr>
      </p:pic>
    </p:spTree>
    <p:extLst>
      <p:ext uri="{BB962C8B-B14F-4D97-AF65-F5344CB8AC3E}">
        <p14:creationId xmlns:p14="http://schemas.microsoft.com/office/powerpoint/2010/main" val="804304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8"/>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8F68017-BBDB-468D-2B54-BAC70B839182}"/>
              </a:ext>
            </a:extLst>
          </p:cNvPr>
          <p:cNvSpPr txBox="1"/>
          <p:nvPr/>
        </p:nvSpPr>
        <p:spPr>
          <a:xfrm>
            <a:off x="605387" y="339811"/>
            <a:ext cx="2879314" cy="461665"/>
          </a:xfrm>
          <a:prstGeom prst="rect">
            <a:avLst/>
          </a:prstGeom>
          <a:noFill/>
        </p:spPr>
        <p:txBody>
          <a:bodyPr wrap="none" rtlCol="0">
            <a:spAutoFit/>
          </a:bodyPr>
          <a:lstStyle/>
          <a:p>
            <a:pPr algn="ctr"/>
            <a:r>
              <a:rPr lang="en-US" sz="2400" b="1" dirty="0">
                <a:latin typeface="Proxima Nova" panose="02000506030000020004" pitchFamily="2" charset="0"/>
              </a:rPr>
              <a:t>Problem Statement</a:t>
            </a:r>
          </a:p>
        </p:txBody>
      </p:sp>
      <p:sp>
        <p:nvSpPr>
          <p:cNvPr id="3" name="TextBox 2">
            <a:extLst>
              <a:ext uri="{FF2B5EF4-FFF2-40B4-BE49-F238E27FC236}">
                <a16:creationId xmlns:a16="http://schemas.microsoft.com/office/drawing/2014/main" id="{02D91C47-C425-A949-08CE-77BB58203491}"/>
              </a:ext>
            </a:extLst>
          </p:cNvPr>
          <p:cNvSpPr txBox="1"/>
          <p:nvPr/>
        </p:nvSpPr>
        <p:spPr>
          <a:xfrm>
            <a:off x="339716" y="1007077"/>
            <a:ext cx="7411003" cy="3108543"/>
          </a:xfrm>
          <a:prstGeom prst="rect">
            <a:avLst/>
          </a:prstGeom>
          <a:noFill/>
        </p:spPr>
        <p:txBody>
          <a:bodyPr wrap="non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 Sprinklr, we have use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as our logging platforms to view and search logs</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generated by our backend services.</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we have logs coming in from all other services as well, which leads to big, big stream</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of messages/logs, on Kibana and </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Internally, logs are stored on dedicated ES servers, which can be queried, and this is exactly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what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do under the hood.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to aggregate and visualize these logs in the form of widgets such as tables, would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make the process more  efficient.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You are required to build a service that ingest logs from Kibana/</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servers,  and support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reporting on this stream of data.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6324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51652" cy="307777"/>
          </a:xfrm>
          <a:prstGeom prst="rect">
            <a:avLst/>
          </a:prstGeom>
          <a:noFill/>
        </p:spPr>
        <p:txBody>
          <a:bodyPr wrap="none" rtlCol="0">
            <a:spAutoFit/>
          </a:bodyPr>
          <a:lstStyle/>
          <a:p>
            <a:r>
              <a:rPr lang="en-US" dirty="0">
                <a:latin typeface="Proxima Nova" panose="02000506030000020004" pitchFamily="2" charset="0"/>
              </a:rPr>
              <a:t>Index Mapping</a:t>
            </a:r>
          </a:p>
        </p:txBody>
      </p:sp>
      <p:pic>
        <p:nvPicPr>
          <p:cNvPr id="8" name="Picture 7" descr="A screen shot of a computer code&#10;&#10;Description automatically generated">
            <a:extLst>
              <a:ext uri="{FF2B5EF4-FFF2-40B4-BE49-F238E27FC236}">
                <a16:creationId xmlns:a16="http://schemas.microsoft.com/office/drawing/2014/main" id="{AF622FEE-21F0-0B3B-6ED0-E3599E20D6BB}"/>
              </a:ext>
            </a:extLst>
          </p:cNvPr>
          <p:cNvPicPr>
            <a:picLocks noChangeAspect="1"/>
          </p:cNvPicPr>
          <p:nvPr/>
        </p:nvPicPr>
        <p:blipFill>
          <a:blip r:embed="rId3"/>
          <a:stretch>
            <a:fillRect/>
          </a:stretch>
        </p:blipFill>
        <p:spPr>
          <a:xfrm>
            <a:off x="3770519" y="55605"/>
            <a:ext cx="3989524" cy="4590535"/>
          </a:xfrm>
          <a:prstGeom prst="rect">
            <a:avLst/>
          </a:prstGeom>
        </p:spPr>
      </p:pic>
    </p:spTree>
    <p:extLst>
      <p:ext uri="{BB962C8B-B14F-4D97-AF65-F5344CB8AC3E}">
        <p14:creationId xmlns:p14="http://schemas.microsoft.com/office/powerpoint/2010/main" val="249445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29210" cy="307777"/>
          </a:xfrm>
          <a:prstGeom prst="rect">
            <a:avLst/>
          </a:prstGeom>
          <a:noFill/>
        </p:spPr>
        <p:txBody>
          <a:bodyPr wrap="none" rtlCol="0">
            <a:spAutoFit/>
          </a:bodyPr>
          <a:lstStyle/>
          <a:p>
            <a:r>
              <a:rPr lang="en-US" dirty="0">
                <a:latin typeface="Proxima Nova" panose="02000506030000020004" pitchFamily="2" charset="0"/>
              </a:rPr>
              <a:t>Search results</a:t>
            </a:r>
          </a:p>
        </p:txBody>
      </p:sp>
      <p:pic>
        <p:nvPicPr>
          <p:cNvPr id="6" name="Picture 5" descr="A text on a white background&#10;&#10;Description automatically generated">
            <a:extLst>
              <a:ext uri="{FF2B5EF4-FFF2-40B4-BE49-F238E27FC236}">
                <a16:creationId xmlns:a16="http://schemas.microsoft.com/office/drawing/2014/main" id="{D9A7C79E-FFC1-47BF-8529-558FA2EC97A7}"/>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51547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58338" cy="307777"/>
          </a:xfrm>
          <a:prstGeom prst="rect">
            <a:avLst/>
          </a:prstGeom>
          <a:noFill/>
        </p:spPr>
        <p:txBody>
          <a:bodyPr wrap="none" rtlCol="0">
            <a:spAutoFit/>
          </a:bodyPr>
          <a:lstStyle/>
          <a:p>
            <a:r>
              <a:rPr lang="en-US" dirty="0">
                <a:latin typeface="Proxima Nova" panose="02000506030000020004" pitchFamily="2" charset="0"/>
              </a:rPr>
              <a:t>Search results using paging</a:t>
            </a:r>
          </a:p>
        </p:txBody>
      </p:sp>
      <p:pic>
        <p:nvPicPr>
          <p:cNvPr id="4" name="Picture 3" descr="A text on a white background&#10;&#10;Description automatically generated">
            <a:extLst>
              <a:ext uri="{FF2B5EF4-FFF2-40B4-BE49-F238E27FC236}">
                <a16:creationId xmlns:a16="http://schemas.microsoft.com/office/drawing/2014/main" id="{40F221AD-E410-9BFE-4DB1-E231196699BA}"/>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6697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30098" cy="307777"/>
          </a:xfrm>
          <a:prstGeom prst="rect">
            <a:avLst/>
          </a:prstGeom>
          <a:noFill/>
        </p:spPr>
        <p:txBody>
          <a:bodyPr wrap="none" rtlCol="0">
            <a:spAutoFit/>
          </a:bodyPr>
          <a:lstStyle/>
          <a:p>
            <a:r>
              <a:rPr lang="en-US" dirty="0">
                <a:latin typeface="Proxima Nova" panose="02000506030000020004" pitchFamily="2" charset="0"/>
              </a:rPr>
              <a:t>Search results using scroll</a:t>
            </a:r>
          </a:p>
        </p:txBody>
      </p:sp>
      <p:pic>
        <p:nvPicPr>
          <p:cNvPr id="5" name="Picture 4" descr="A text on a white background&#10;&#10;Description automatically generated">
            <a:extLst>
              <a:ext uri="{FF2B5EF4-FFF2-40B4-BE49-F238E27FC236}">
                <a16:creationId xmlns:a16="http://schemas.microsoft.com/office/drawing/2014/main" id="{837DCADB-70C0-FB8D-32CA-0AAB9626A083}"/>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1086387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57450" cy="307777"/>
          </a:xfrm>
          <a:prstGeom prst="rect">
            <a:avLst/>
          </a:prstGeom>
          <a:noFill/>
        </p:spPr>
        <p:txBody>
          <a:bodyPr wrap="none" rtlCol="0">
            <a:spAutoFit/>
          </a:bodyPr>
          <a:lstStyle/>
          <a:p>
            <a:r>
              <a:rPr lang="en-US" dirty="0" err="1">
                <a:latin typeface="Proxima Nova" panose="02000506030000020004" pitchFamily="2" charset="0"/>
              </a:rPr>
              <a:t>GroupBy</a:t>
            </a:r>
            <a:r>
              <a:rPr lang="en-US" dirty="0">
                <a:latin typeface="Proxima Nova" panose="02000506030000020004" pitchFamily="2" charset="0"/>
              </a:rPr>
              <a:t> source</a:t>
            </a:r>
          </a:p>
        </p:txBody>
      </p:sp>
      <p:pic>
        <p:nvPicPr>
          <p:cNvPr id="7" name="Picture 6" descr="A key of a person&#10;&#10;Description automatically generated">
            <a:extLst>
              <a:ext uri="{FF2B5EF4-FFF2-40B4-BE49-F238E27FC236}">
                <a16:creationId xmlns:a16="http://schemas.microsoft.com/office/drawing/2014/main" id="{C784CA4C-E843-7190-1A5F-ED80A5287D9C}"/>
              </a:ext>
            </a:extLst>
          </p:cNvPr>
          <p:cNvPicPr>
            <a:picLocks noChangeAspect="1"/>
          </p:cNvPicPr>
          <p:nvPr/>
        </p:nvPicPr>
        <p:blipFill>
          <a:blip r:embed="rId3"/>
          <a:stretch>
            <a:fillRect/>
          </a:stretch>
        </p:blipFill>
        <p:spPr>
          <a:xfrm>
            <a:off x="530482" y="1605929"/>
            <a:ext cx="6464300" cy="3213100"/>
          </a:xfrm>
          <a:prstGeom prst="rect">
            <a:avLst/>
          </a:prstGeom>
        </p:spPr>
      </p:pic>
    </p:spTree>
    <p:extLst>
      <p:ext uri="{BB962C8B-B14F-4D97-AF65-F5344CB8AC3E}">
        <p14:creationId xmlns:p14="http://schemas.microsoft.com/office/powerpoint/2010/main" val="691854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45854" cy="307777"/>
          </a:xfrm>
          <a:prstGeom prst="rect">
            <a:avLst/>
          </a:prstGeom>
          <a:noFill/>
        </p:spPr>
        <p:txBody>
          <a:bodyPr wrap="none" rtlCol="0">
            <a:spAutoFit/>
          </a:bodyPr>
          <a:lstStyle/>
          <a:p>
            <a:r>
              <a:rPr lang="en-US" dirty="0">
                <a:latin typeface="Proxima Nova" panose="02000506030000020004" pitchFamily="2" charset="0"/>
              </a:rPr>
              <a:t>Filter by time </a:t>
            </a:r>
          </a:p>
        </p:txBody>
      </p:sp>
      <p:pic>
        <p:nvPicPr>
          <p:cNvPr id="5" name="Picture 4" descr="A close up of text&#10;&#10;Description automatically generated">
            <a:extLst>
              <a:ext uri="{FF2B5EF4-FFF2-40B4-BE49-F238E27FC236}">
                <a16:creationId xmlns:a16="http://schemas.microsoft.com/office/drawing/2014/main" id="{293E70E3-FC2C-AA7C-C47E-181F826245BC}"/>
              </a:ext>
            </a:extLst>
          </p:cNvPr>
          <p:cNvPicPr>
            <a:picLocks noChangeAspect="1"/>
          </p:cNvPicPr>
          <p:nvPr/>
        </p:nvPicPr>
        <p:blipFill>
          <a:blip r:embed="rId3"/>
          <a:stretch>
            <a:fillRect/>
          </a:stretch>
        </p:blipFill>
        <p:spPr>
          <a:xfrm>
            <a:off x="543697" y="1979474"/>
            <a:ext cx="7945395" cy="1400099"/>
          </a:xfrm>
          <a:prstGeom prst="rect">
            <a:avLst/>
          </a:prstGeom>
        </p:spPr>
      </p:pic>
    </p:spTree>
    <p:extLst>
      <p:ext uri="{BB962C8B-B14F-4D97-AF65-F5344CB8AC3E}">
        <p14:creationId xmlns:p14="http://schemas.microsoft.com/office/powerpoint/2010/main" val="280998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3180" cy="307777"/>
          </a:xfrm>
          <a:prstGeom prst="rect">
            <a:avLst/>
          </a:prstGeom>
          <a:noFill/>
        </p:spPr>
        <p:txBody>
          <a:bodyPr wrap="none" rtlCol="0">
            <a:spAutoFit/>
          </a:bodyPr>
          <a:lstStyle/>
          <a:p>
            <a:r>
              <a:rPr lang="en-US" dirty="0">
                <a:latin typeface="Proxima Nova" panose="02000506030000020004" pitchFamily="2" charset="0"/>
              </a:rPr>
              <a:t>Get cardinality</a:t>
            </a:r>
          </a:p>
        </p:txBody>
      </p:sp>
      <p:pic>
        <p:nvPicPr>
          <p:cNvPr id="6" name="Picture 5" descr="A screenshot of a computer&#10;&#10;Description automatically generated">
            <a:extLst>
              <a:ext uri="{FF2B5EF4-FFF2-40B4-BE49-F238E27FC236}">
                <a16:creationId xmlns:a16="http://schemas.microsoft.com/office/drawing/2014/main" id="{55A6B687-D88D-0D7C-1067-9EBE6D021465}"/>
              </a:ext>
            </a:extLst>
          </p:cNvPr>
          <p:cNvPicPr>
            <a:picLocks noChangeAspect="1"/>
          </p:cNvPicPr>
          <p:nvPr/>
        </p:nvPicPr>
        <p:blipFill>
          <a:blip r:embed="rId3"/>
          <a:stretch>
            <a:fillRect/>
          </a:stretch>
        </p:blipFill>
        <p:spPr>
          <a:xfrm>
            <a:off x="2321829" y="324472"/>
            <a:ext cx="4974836" cy="4318580"/>
          </a:xfrm>
          <a:prstGeom prst="rect">
            <a:avLst/>
          </a:prstGeom>
        </p:spPr>
      </p:pic>
    </p:spTree>
    <p:extLst>
      <p:ext uri="{BB962C8B-B14F-4D97-AF65-F5344CB8AC3E}">
        <p14:creationId xmlns:p14="http://schemas.microsoft.com/office/powerpoint/2010/main" val="2231046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93092" cy="307777"/>
          </a:xfrm>
          <a:prstGeom prst="rect">
            <a:avLst/>
          </a:prstGeom>
          <a:noFill/>
        </p:spPr>
        <p:txBody>
          <a:bodyPr wrap="none" rtlCol="0">
            <a:spAutoFit/>
          </a:bodyPr>
          <a:lstStyle/>
          <a:p>
            <a:r>
              <a:rPr lang="en-US" dirty="0">
                <a:latin typeface="Proxima Nova" panose="02000506030000020004" pitchFamily="2" charset="0"/>
              </a:rPr>
              <a:t>Filter data by terms</a:t>
            </a:r>
          </a:p>
        </p:txBody>
      </p:sp>
      <p:pic>
        <p:nvPicPr>
          <p:cNvPr id="5" name="Picture 4" descr="A screenshot of a computer&#10;&#10;Description automatically generated">
            <a:extLst>
              <a:ext uri="{FF2B5EF4-FFF2-40B4-BE49-F238E27FC236}">
                <a16:creationId xmlns:a16="http://schemas.microsoft.com/office/drawing/2014/main" id="{A4CE4512-7E1C-D7E7-9F15-F135C0D40891}"/>
              </a:ext>
            </a:extLst>
          </p:cNvPr>
          <p:cNvPicPr>
            <a:picLocks noChangeAspect="1"/>
          </p:cNvPicPr>
          <p:nvPr/>
        </p:nvPicPr>
        <p:blipFill>
          <a:blip r:embed="rId3"/>
          <a:stretch>
            <a:fillRect/>
          </a:stretch>
        </p:blipFill>
        <p:spPr>
          <a:xfrm>
            <a:off x="2570312" y="35352"/>
            <a:ext cx="5696464" cy="4783677"/>
          </a:xfrm>
          <a:prstGeom prst="rect">
            <a:avLst/>
          </a:prstGeom>
        </p:spPr>
      </p:pic>
    </p:spTree>
    <p:extLst>
      <p:ext uri="{BB962C8B-B14F-4D97-AF65-F5344CB8AC3E}">
        <p14:creationId xmlns:p14="http://schemas.microsoft.com/office/powerpoint/2010/main" val="142095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157963" cy="307777"/>
          </a:xfrm>
          <a:prstGeom prst="rect">
            <a:avLst/>
          </a:prstGeom>
          <a:noFill/>
        </p:spPr>
        <p:txBody>
          <a:bodyPr wrap="none" rtlCol="0">
            <a:spAutoFit/>
          </a:bodyPr>
          <a:lstStyle/>
          <a:p>
            <a:r>
              <a:rPr lang="en-US" dirty="0">
                <a:latin typeface="Proxima Nova" panose="02000506030000020004" pitchFamily="2" charset="0"/>
              </a:rPr>
              <a:t>Project only certain fields</a:t>
            </a:r>
          </a:p>
        </p:txBody>
      </p:sp>
      <p:pic>
        <p:nvPicPr>
          <p:cNvPr id="5" name="Picture 4" descr="A screenshot of a computer&#10;&#10;Description automatically generated">
            <a:extLst>
              <a:ext uri="{FF2B5EF4-FFF2-40B4-BE49-F238E27FC236}">
                <a16:creationId xmlns:a16="http://schemas.microsoft.com/office/drawing/2014/main" id="{90C16502-28F6-B3AA-0522-37108F2BDE98}"/>
              </a:ext>
            </a:extLst>
          </p:cNvPr>
          <p:cNvPicPr>
            <a:picLocks noChangeAspect="1"/>
          </p:cNvPicPr>
          <p:nvPr/>
        </p:nvPicPr>
        <p:blipFill>
          <a:blip r:embed="rId3"/>
          <a:stretch>
            <a:fillRect/>
          </a:stretch>
        </p:blipFill>
        <p:spPr>
          <a:xfrm>
            <a:off x="3441357" y="0"/>
            <a:ext cx="4262363" cy="4701746"/>
          </a:xfrm>
          <a:prstGeom prst="rect">
            <a:avLst/>
          </a:prstGeom>
        </p:spPr>
      </p:pic>
    </p:spTree>
    <p:extLst>
      <p:ext uri="{BB962C8B-B14F-4D97-AF65-F5344CB8AC3E}">
        <p14:creationId xmlns:p14="http://schemas.microsoft.com/office/powerpoint/2010/main" val="77547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307777"/>
          </a:xfrm>
          <a:prstGeom prst="rect">
            <a:avLst/>
          </a:prstGeom>
          <a:noFill/>
        </p:spPr>
        <p:txBody>
          <a:bodyPr wrap="none" rtlCol="0">
            <a:spAutoFit/>
          </a:bodyPr>
          <a:lstStyle/>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B7C896C1-F80A-5371-CE25-0797D60AB14B}"/>
              </a:ext>
            </a:extLst>
          </p:cNvPr>
          <p:cNvPicPr>
            <a:picLocks noChangeAspect="1"/>
          </p:cNvPicPr>
          <p:nvPr/>
        </p:nvPicPr>
        <p:blipFill>
          <a:blip r:embed="rId3"/>
          <a:stretch>
            <a:fillRect/>
          </a:stretch>
        </p:blipFill>
        <p:spPr>
          <a:xfrm>
            <a:off x="3552698" y="13213"/>
            <a:ext cx="4608808" cy="4794422"/>
          </a:xfrm>
          <a:prstGeom prst="rect">
            <a:avLst/>
          </a:prstGeom>
        </p:spPr>
      </p:pic>
    </p:spTree>
    <p:extLst>
      <p:ext uri="{BB962C8B-B14F-4D97-AF65-F5344CB8AC3E}">
        <p14:creationId xmlns:p14="http://schemas.microsoft.com/office/powerpoint/2010/main" val="26542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457864" y="1125515"/>
            <a:ext cx="8228271" cy="5290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Proxima Nova"/>
              <a:buNone/>
            </a:pPr>
            <a:r>
              <a:rPr lang="en-US" sz="2800"/>
              <a:t>Agenda</a:t>
            </a:r>
            <a:endParaRPr lang="en-US" dirty="0"/>
          </a:p>
        </p:txBody>
      </p:sp>
      <p:sp>
        <p:nvSpPr>
          <p:cNvPr id="335" name="Google Shape;335;p9"/>
          <p:cNvSpPr/>
          <p:nvPr/>
        </p:nvSpPr>
        <p:spPr>
          <a:xfrm>
            <a:off x="1306175" y="211705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1</a:t>
            </a:r>
          </a:p>
        </p:txBody>
      </p:sp>
      <p:sp>
        <p:nvSpPr>
          <p:cNvPr id="336" name="Google Shape;336;p9"/>
          <p:cNvSpPr txBox="1"/>
          <p:nvPr/>
        </p:nvSpPr>
        <p:spPr>
          <a:xfrm>
            <a:off x="1776051" y="2081115"/>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a:solidFill>
                  <a:schemeClr val="dk1"/>
                </a:solidFill>
                <a:latin typeface="Proxima Nova"/>
              </a:rPr>
              <a:t>Solution Description</a:t>
            </a:r>
            <a:endParaRPr lang="en-US" sz="1600" dirty="0">
              <a:solidFill>
                <a:schemeClr val="dk1"/>
              </a:solidFill>
              <a:latin typeface="Proxima Nova"/>
            </a:endParaRPr>
          </a:p>
        </p:txBody>
      </p:sp>
      <p:sp>
        <p:nvSpPr>
          <p:cNvPr id="337" name="Google Shape;337;p9"/>
          <p:cNvSpPr txBox="1"/>
          <p:nvPr/>
        </p:nvSpPr>
        <p:spPr>
          <a:xfrm>
            <a:off x="1776051" y="3377522"/>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Some more features</a:t>
            </a:r>
            <a:endParaRPr lang="en-US" sz="1600" dirty="0">
              <a:solidFill>
                <a:schemeClr val="dk1"/>
              </a:solidFill>
              <a:latin typeface="Proxima Nova"/>
            </a:endParaRPr>
          </a:p>
        </p:txBody>
      </p:sp>
      <p:sp>
        <p:nvSpPr>
          <p:cNvPr id="338" name="Google Shape;338;p9"/>
          <p:cNvSpPr txBox="1"/>
          <p:nvPr/>
        </p:nvSpPr>
        <p:spPr>
          <a:xfrm>
            <a:off x="1761169" y="4001984"/>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Comparison between databases</a:t>
            </a:r>
            <a:endParaRPr lang="en-US" sz="1600" dirty="0">
              <a:solidFill>
                <a:schemeClr val="dk1"/>
              </a:solidFill>
              <a:latin typeface="Proxima Nova"/>
            </a:endParaRPr>
          </a:p>
        </p:txBody>
      </p:sp>
      <p:sp>
        <p:nvSpPr>
          <p:cNvPr id="339" name="Google Shape;339;p9"/>
          <p:cNvSpPr txBox="1"/>
          <p:nvPr/>
        </p:nvSpPr>
        <p:spPr>
          <a:xfrm>
            <a:off x="5545532" y="208304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Unit Testing</a:t>
            </a:r>
            <a:endParaRPr lang="en-IN" sz="1600" dirty="0">
              <a:solidFill>
                <a:schemeClr val="dk1"/>
              </a:solidFill>
              <a:latin typeface="Proxima Nova"/>
            </a:endParaRPr>
          </a:p>
        </p:txBody>
      </p:sp>
      <p:sp>
        <p:nvSpPr>
          <p:cNvPr id="341" name="Google Shape;341;p9"/>
          <p:cNvSpPr txBox="1"/>
          <p:nvPr/>
        </p:nvSpPr>
        <p:spPr>
          <a:xfrm>
            <a:off x="1776051" y="2733949"/>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Exposed APIs</a:t>
            </a:r>
            <a:endParaRPr lang="en-US" sz="1600" dirty="0">
              <a:solidFill>
                <a:schemeClr val="dk1"/>
              </a:solidFill>
              <a:latin typeface="Proxima Nova"/>
            </a:endParaRPr>
          </a:p>
        </p:txBody>
      </p:sp>
      <p:sp>
        <p:nvSpPr>
          <p:cNvPr id="342" name="Google Shape;342;p9"/>
          <p:cNvSpPr/>
          <p:nvPr/>
        </p:nvSpPr>
        <p:spPr>
          <a:xfrm>
            <a:off x="1306175" y="2769888"/>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2</a:t>
            </a:r>
          </a:p>
        </p:txBody>
      </p:sp>
      <p:sp>
        <p:nvSpPr>
          <p:cNvPr id="343" name="Google Shape;343;p9"/>
          <p:cNvSpPr/>
          <p:nvPr/>
        </p:nvSpPr>
        <p:spPr>
          <a:xfrm>
            <a:off x="1306175" y="3413461"/>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3</a:t>
            </a:r>
          </a:p>
        </p:txBody>
      </p:sp>
      <p:sp>
        <p:nvSpPr>
          <p:cNvPr id="344" name="Google Shape;344;p9"/>
          <p:cNvSpPr/>
          <p:nvPr/>
        </p:nvSpPr>
        <p:spPr>
          <a:xfrm>
            <a:off x="1306174" y="4017985"/>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4</a:t>
            </a:r>
            <a:endParaRPr lang="en-US" sz="1100" i="0" u="none" strike="noStrike" cap="none" dirty="0">
              <a:solidFill>
                <a:srgbClr val="FFFFFF"/>
              </a:solidFill>
              <a:latin typeface="Proxima Nova"/>
              <a:ea typeface="Proxima Nova"/>
              <a:cs typeface="Proxima Nova"/>
              <a:sym typeface="Proxima Nova"/>
            </a:endParaRPr>
          </a:p>
        </p:txBody>
      </p:sp>
      <p:sp>
        <p:nvSpPr>
          <p:cNvPr id="345" name="Google Shape;345;p9"/>
          <p:cNvSpPr/>
          <p:nvPr/>
        </p:nvSpPr>
        <p:spPr>
          <a:xfrm>
            <a:off x="4964828" y="2117053"/>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5</a:t>
            </a:r>
            <a:endParaRPr lang="en-US" sz="1100" i="0" u="none" strike="noStrike" cap="none" dirty="0">
              <a:solidFill>
                <a:srgbClr val="FFFFFF"/>
              </a:solidFill>
              <a:latin typeface="Proxima Nova"/>
              <a:ea typeface="Proxima Nova"/>
              <a:cs typeface="Proxima Nova"/>
              <a:sym typeface="Proxima Nova"/>
            </a:endParaRPr>
          </a:p>
        </p:txBody>
      </p:sp>
      <p:sp>
        <p:nvSpPr>
          <p:cNvPr id="2" name="Google Shape;327;p8">
            <a:extLst>
              <a:ext uri="{FF2B5EF4-FFF2-40B4-BE49-F238E27FC236}">
                <a16:creationId xmlns:a16="http://schemas.microsoft.com/office/drawing/2014/main" id="{5C557AEA-1C48-42E6-FAA3-57C4A5DACDE7}"/>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dirty="0">
              <a:solidFill>
                <a:srgbClr val="000000"/>
              </a:solidFill>
              <a:latin typeface="Arial"/>
              <a:ea typeface="Arial"/>
              <a:cs typeface="Arial"/>
              <a:sym typeface="Arial"/>
            </a:endParaRPr>
          </a:p>
        </p:txBody>
      </p:sp>
      <p:sp>
        <p:nvSpPr>
          <p:cNvPr id="7" name="Google Shape;345;p9">
            <a:extLst>
              <a:ext uri="{FF2B5EF4-FFF2-40B4-BE49-F238E27FC236}">
                <a16:creationId xmlns:a16="http://schemas.microsoft.com/office/drawing/2014/main" id="{7D29B497-478A-6C68-47A0-DFEB9EC29FD5}"/>
              </a:ext>
            </a:extLst>
          </p:cNvPr>
          <p:cNvSpPr/>
          <p:nvPr/>
        </p:nvSpPr>
        <p:spPr>
          <a:xfrm>
            <a:off x="4964827" y="275003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a:solidFill>
                  <a:srgbClr val="FFFFFF"/>
                </a:solidFill>
                <a:latin typeface="Proxima Nova"/>
                <a:ea typeface="Proxima Nova"/>
                <a:cs typeface="Proxima Nova"/>
                <a:sym typeface="Proxima Nova"/>
              </a:rPr>
              <a:t>6</a:t>
            </a:r>
            <a:endParaRPr lang="en-US" sz="1100" i="0" u="none" strike="noStrike" cap="none" dirty="0">
              <a:solidFill>
                <a:srgbClr val="FFFFFF"/>
              </a:solidFill>
              <a:latin typeface="Proxima Nova"/>
              <a:ea typeface="Proxima Nova"/>
              <a:cs typeface="Proxima Nova"/>
              <a:sym typeface="Proxima Nova"/>
            </a:endParaRPr>
          </a:p>
        </p:txBody>
      </p:sp>
      <p:sp>
        <p:nvSpPr>
          <p:cNvPr id="8" name="Google Shape;339;p9">
            <a:extLst>
              <a:ext uri="{FF2B5EF4-FFF2-40B4-BE49-F238E27FC236}">
                <a16:creationId xmlns:a16="http://schemas.microsoft.com/office/drawing/2014/main" id="{801E9E95-9601-76A9-26F9-DFE266C90FA2}"/>
              </a:ext>
            </a:extLst>
          </p:cNvPr>
          <p:cNvSpPr txBox="1"/>
          <p:nvPr/>
        </p:nvSpPr>
        <p:spPr>
          <a:xfrm>
            <a:off x="5545531" y="2674136"/>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Learnings</a:t>
            </a:r>
            <a:endParaRPr lang="en-IN" sz="1600" dirty="0">
              <a:solidFill>
                <a:schemeClr val="dk1"/>
              </a:solidFill>
              <a:latin typeface="Proxima Nova"/>
            </a:endParaRPr>
          </a:p>
        </p:txBody>
      </p:sp>
      <p:sp>
        <p:nvSpPr>
          <p:cNvPr id="9" name="Google Shape;345;p9">
            <a:extLst>
              <a:ext uri="{FF2B5EF4-FFF2-40B4-BE49-F238E27FC236}">
                <a16:creationId xmlns:a16="http://schemas.microsoft.com/office/drawing/2014/main" id="{5A83F7D8-4984-BE1F-F6C8-252753AAE8C1}"/>
              </a:ext>
            </a:extLst>
          </p:cNvPr>
          <p:cNvSpPr/>
          <p:nvPr/>
        </p:nvSpPr>
        <p:spPr>
          <a:xfrm>
            <a:off x="4957726" y="3360150"/>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7</a:t>
            </a:r>
            <a:endParaRPr lang="en-US" sz="1100" i="0" u="none" strike="noStrike" cap="none" dirty="0">
              <a:solidFill>
                <a:srgbClr val="FFFFFF"/>
              </a:solidFill>
              <a:latin typeface="Proxima Nova"/>
              <a:ea typeface="Proxima Nova"/>
              <a:cs typeface="Proxima Nova"/>
              <a:sym typeface="Proxima Nova"/>
            </a:endParaRPr>
          </a:p>
        </p:txBody>
      </p:sp>
      <p:sp>
        <p:nvSpPr>
          <p:cNvPr id="10" name="Google Shape;345;p9">
            <a:extLst>
              <a:ext uri="{FF2B5EF4-FFF2-40B4-BE49-F238E27FC236}">
                <a16:creationId xmlns:a16="http://schemas.microsoft.com/office/drawing/2014/main" id="{A3EBACFC-48A8-CEAB-A315-5DE98EB03B22}"/>
              </a:ext>
            </a:extLst>
          </p:cNvPr>
          <p:cNvSpPr/>
          <p:nvPr/>
        </p:nvSpPr>
        <p:spPr>
          <a:xfrm>
            <a:off x="4964827" y="3943687"/>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8</a:t>
            </a:r>
            <a:endParaRPr lang="en-US" sz="1100" i="0" u="none" strike="noStrike" cap="none" dirty="0">
              <a:solidFill>
                <a:srgbClr val="FFFFFF"/>
              </a:solidFill>
              <a:latin typeface="Proxima Nova"/>
              <a:ea typeface="Proxima Nova"/>
              <a:cs typeface="Proxima Nova"/>
              <a:sym typeface="Proxima Nova"/>
            </a:endParaRPr>
          </a:p>
        </p:txBody>
      </p:sp>
      <p:sp>
        <p:nvSpPr>
          <p:cNvPr id="11" name="Google Shape;339;p9">
            <a:extLst>
              <a:ext uri="{FF2B5EF4-FFF2-40B4-BE49-F238E27FC236}">
                <a16:creationId xmlns:a16="http://schemas.microsoft.com/office/drawing/2014/main" id="{AC3EFE7E-3AA2-A047-38ED-5F74FD93AC6C}"/>
              </a:ext>
            </a:extLst>
          </p:cNvPr>
          <p:cNvSpPr txBox="1"/>
          <p:nvPr/>
        </p:nvSpPr>
        <p:spPr>
          <a:xfrm>
            <a:off x="5545531" y="3324211"/>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Structure</a:t>
            </a:r>
          </a:p>
        </p:txBody>
      </p:sp>
      <p:sp>
        <p:nvSpPr>
          <p:cNvPr id="12" name="Google Shape;339;p9">
            <a:extLst>
              <a:ext uri="{FF2B5EF4-FFF2-40B4-BE49-F238E27FC236}">
                <a16:creationId xmlns:a16="http://schemas.microsoft.com/office/drawing/2014/main" id="{484A1444-7CC3-D091-57A8-248B5CCD4958}"/>
              </a:ext>
            </a:extLst>
          </p:cNvPr>
          <p:cNvSpPr txBox="1"/>
          <p:nvPr/>
        </p:nvSpPr>
        <p:spPr>
          <a:xfrm>
            <a:off x="5545531" y="393851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Result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Cardinality request</a:t>
            </a:r>
          </a:p>
        </p:txBody>
      </p:sp>
      <p:pic>
        <p:nvPicPr>
          <p:cNvPr id="5" name="Picture 4" descr="A screenshot of a web page&#10;&#10;Description automatically generated">
            <a:extLst>
              <a:ext uri="{FF2B5EF4-FFF2-40B4-BE49-F238E27FC236}">
                <a16:creationId xmlns:a16="http://schemas.microsoft.com/office/drawing/2014/main" id="{872F4BD3-D88F-E401-8840-1938A0F35D4E}"/>
              </a:ext>
            </a:extLst>
          </p:cNvPr>
          <p:cNvPicPr>
            <a:picLocks noChangeAspect="1"/>
          </p:cNvPicPr>
          <p:nvPr/>
        </p:nvPicPr>
        <p:blipFill>
          <a:blip r:embed="rId3"/>
          <a:stretch>
            <a:fillRect/>
          </a:stretch>
        </p:blipFill>
        <p:spPr>
          <a:xfrm>
            <a:off x="4032038" y="139805"/>
            <a:ext cx="4018389" cy="4473146"/>
          </a:xfrm>
          <a:prstGeom prst="rect">
            <a:avLst/>
          </a:prstGeom>
        </p:spPr>
      </p:pic>
    </p:spTree>
    <p:extLst>
      <p:ext uri="{BB962C8B-B14F-4D97-AF65-F5344CB8AC3E}">
        <p14:creationId xmlns:p14="http://schemas.microsoft.com/office/powerpoint/2010/main" val="234196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7890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request</a:t>
            </a:r>
          </a:p>
        </p:txBody>
      </p:sp>
      <p:pic>
        <p:nvPicPr>
          <p:cNvPr id="6" name="Picture 5" descr="A screenshot of a computer&#10;&#10;Description automatically generated">
            <a:extLst>
              <a:ext uri="{FF2B5EF4-FFF2-40B4-BE49-F238E27FC236}">
                <a16:creationId xmlns:a16="http://schemas.microsoft.com/office/drawing/2014/main" id="{386DB280-400F-497D-B267-A58885B1C36E}"/>
              </a:ext>
            </a:extLst>
          </p:cNvPr>
          <p:cNvPicPr>
            <a:picLocks noChangeAspect="1"/>
          </p:cNvPicPr>
          <p:nvPr/>
        </p:nvPicPr>
        <p:blipFill>
          <a:blip r:embed="rId3"/>
          <a:stretch>
            <a:fillRect/>
          </a:stretch>
        </p:blipFill>
        <p:spPr>
          <a:xfrm>
            <a:off x="2174425" y="55606"/>
            <a:ext cx="6895434" cy="4464327"/>
          </a:xfrm>
          <a:prstGeom prst="rect">
            <a:avLst/>
          </a:prstGeom>
        </p:spPr>
      </p:pic>
    </p:spTree>
    <p:extLst>
      <p:ext uri="{BB962C8B-B14F-4D97-AF65-F5344CB8AC3E}">
        <p14:creationId xmlns:p14="http://schemas.microsoft.com/office/powerpoint/2010/main" val="313362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9247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paging</a:t>
            </a:r>
          </a:p>
        </p:txBody>
      </p:sp>
      <p:pic>
        <p:nvPicPr>
          <p:cNvPr id="5" name="Picture 4" descr="A screenshot of a computer&#10;&#10;Description automatically generated">
            <a:extLst>
              <a:ext uri="{FF2B5EF4-FFF2-40B4-BE49-F238E27FC236}">
                <a16:creationId xmlns:a16="http://schemas.microsoft.com/office/drawing/2014/main" id="{964E0288-779A-B9F3-DC68-01C6F6FB313A}"/>
              </a:ext>
            </a:extLst>
          </p:cNvPr>
          <p:cNvPicPr>
            <a:picLocks noChangeAspect="1"/>
          </p:cNvPicPr>
          <p:nvPr/>
        </p:nvPicPr>
        <p:blipFill>
          <a:blip r:embed="rId3"/>
          <a:stretch>
            <a:fillRect/>
          </a:stretch>
        </p:blipFill>
        <p:spPr>
          <a:xfrm>
            <a:off x="3280052" y="0"/>
            <a:ext cx="5406082" cy="4819029"/>
          </a:xfrm>
          <a:prstGeom prst="rect">
            <a:avLst/>
          </a:prstGeom>
        </p:spPr>
      </p:pic>
    </p:spTree>
    <p:extLst>
      <p:ext uri="{BB962C8B-B14F-4D97-AF65-F5344CB8AC3E}">
        <p14:creationId xmlns:p14="http://schemas.microsoft.com/office/powerpoint/2010/main" val="4115867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scroll</a:t>
            </a:r>
          </a:p>
        </p:txBody>
      </p:sp>
      <p:pic>
        <p:nvPicPr>
          <p:cNvPr id="6" name="Picture 5" descr="A screenshot of a computer&#10;&#10;Description automatically generated">
            <a:extLst>
              <a:ext uri="{FF2B5EF4-FFF2-40B4-BE49-F238E27FC236}">
                <a16:creationId xmlns:a16="http://schemas.microsoft.com/office/drawing/2014/main" id="{52639B58-B92B-5206-0646-EF87D7D6D578}"/>
              </a:ext>
            </a:extLst>
          </p:cNvPr>
          <p:cNvPicPr>
            <a:picLocks noChangeAspect="1"/>
          </p:cNvPicPr>
          <p:nvPr/>
        </p:nvPicPr>
        <p:blipFill>
          <a:blip r:embed="rId3"/>
          <a:stretch>
            <a:fillRect/>
          </a:stretch>
        </p:blipFill>
        <p:spPr>
          <a:xfrm>
            <a:off x="3243648" y="0"/>
            <a:ext cx="5442485" cy="4534930"/>
          </a:xfrm>
          <a:prstGeom prst="rect">
            <a:avLst/>
          </a:prstGeom>
        </p:spPr>
      </p:pic>
    </p:spTree>
    <p:extLst>
      <p:ext uri="{BB962C8B-B14F-4D97-AF65-F5344CB8AC3E}">
        <p14:creationId xmlns:p14="http://schemas.microsoft.com/office/powerpoint/2010/main" val="58762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A422F8BC-67C6-4318-BD43-6F2D3783FEBA}"/>
              </a:ext>
            </a:extLst>
          </p:cNvPr>
          <p:cNvPicPr>
            <a:picLocks noChangeAspect="1"/>
          </p:cNvPicPr>
          <p:nvPr/>
        </p:nvPicPr>
        <p:blipFill>
          <a:blip r:embed="rId3"/>
          <a:stretch>
            <a:fillRect/>
          </a:stretch>
        </p:blipFill>
        <p:spPr>
          <a:xfrm>
            <a:off x="3354859" y="0"/>
            <a:ext cx="4655311" cy="4238368"/>
          </a:xfrm>
          <a:prstGeom prst="rect">
            <a:avLst/>
          </a:prstGeom>
        </p:spPr>
      </p:pic>
    </p:spTree>
    <p:extLst>
      <p:ext uri="{BB962C8B-B14F-4D97-AF65-F5344CB8AC3E}">
        <p14:creationId xmlns:p14="http://schemas.microsoft.com/office/powerpoint/2010/main" val="1660748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ProjectBy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34EBA488-4518-99D8-C737-44586A34642C}"/>
              </a:ext>
            </a:extLst>
          </p:cNvPr>
          <p:cNvPicPr>
            <a:picLocks noChangeAspect="1"/>
          </p:cNvPicPr>
          <p:nvPr/>
        </p:nvPicPr>
        <p:blipFill>
          <a:blip r:embed="rId3"/>
          <a:stretch>
            <a:fillRect/>
          </a:stretch>
        </p:blipFill>
        <p:spPr>
          <a:xfrm>
            <a:off x="2977977" y="67962"/>
            <a:ext cx="5242042" cy="4751067"/>
          </a:xfrm>
          <a:prstGeom prst="rect">
            <a:avLst/>
          </a:prstGeom>
        </p:spPr>
      </p:pic>
    </p:spTree>
    <p:extLst>
      <p:ext uri="{BB962C8B-B14F-4D97-AF65-F5344CB8AC3E}">
        <p14:creationId xmlns:p14="http://schemas.microsoft.com/office/powerpoint/2010/main" val="1423624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time filter</a:t>
            </a:r>
          </a:p>
        </p:txBody>
      </p:sp>
      <p:pic>
        <p:nvPicPr>
          <p:cNvPr id="5" name="Picture 4" descr="A screenshot of a computer&#10;&#10;Description automatically generated">
            <a:extLst>
              <a:ext uri="{FF2B5EF4-FFF2-40B4-BE49-F238E27FC236}">
                <a16:creationId xmlns:a16="http://schemas.microsoft.com/office/drawing/2014/main" id="{CDAA85D4-B65B-9406-8A63-465D2B37F077}"/>
              </a:ext>
            </a:extLst>
          </p:cNvPr>
          <p:cNvPicPr>
            <a:picLocks noChangeAspect="1"/>
          </p:cNvPicPr>
          <p:nvPr/>
        </p:nvPicPr>
        <p:blipFill>
          <a:blip r:embed="rId3"/>
          <a:stretch>
            <a:fillRect/>
          </a:stretch>
        </p:blipFill>
        <p:spPr>
          <a:xfrm>
            <a:off x="3503140" y="0"/>
            <a:ext cx="4955059" cy="4405184"/>
          </a:xfrm>
          <a:prstGeom prst="rect">
            <a:avLst/>
          </a:prstGeom>
        </p:spPr>
      </p:pic>
    </p:spTree>
    <p:extLst>
      <p:ext uri="{BB962C8B-B14F-4D97-AF65-F5344CB8AC3E}">
        <p14:creationId xmlns:p14="http://schemas.microsoft.com/office/powerpoint/2010/main" val="4177158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Terms filter</a:t>
            </a:r>
          </a:p>
        </p:txBody>
      </p:sp>
      <p:pic>
        <p:nvPicPr>
          <p:cNvPr id="6" name="Picture 5" descr="A screenshot of a computer&#10;&#10;Description automatically generated">
            <a:extLst>
              <a:ext uri="{FF2B5EF4-FFF2-40B4-BE49-F238E27FC236}">
                <a16:creationId xmlns:a16="http://schemas.microsoft.com/office/drawing/2014/main" id="{D489E768-11C3-0294-4BAC-63D79381816E}"/>
              </a:ext>
            </a:extLst>
          </p:cNvPr>
          <p:cNvPicPr>
            <a:picLocks noChangeAspect="1"/>
          </p:cNvPicPr>
          <p:nvPr/>
        </p:nvPicPr>
        <p:blipFill>
          <a:blip r:embed="rId3"/>
          <a:stretch>
            <a:fillRect/>
          </a:stretch>
        </p:blipFill>
        <p:spPr>
          <a:xfrm>
            <a:off x="2977978" y="139805"/>
            <a:ext cx="5548184" cy="4543406"/>
          </a:xfrm>
          <a:prstGeom prst="rect">
            <a:avLst/>
          </a:prstGeom>
        </p:spPr>
      </p:pic>
    </p:spTree>
    <p:extLst>
      <p:ext uri="{BB962C8B-B14F-4D97-AF65-F5344CB8AC3E}">
        <p14:creationId xmlns:p14="http://schemas.microsoft.com/office/powerpoint/2010/main" val="2984841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856E2505-AE73-AD02-F501-AAB9F4B3C758}"/>
              </a:ext>
            </a:extLst>
          </p:cNvPr>
          <p:cNvPicPr>
            <a:picLocks noChangeAspect="1"/>
          </p:cNvPicPr>
          <p:nvPr/>
        </p:nvPicPr>
        <p:blipFill>
          <a:blip r:embed="rId3"/>
          <a:stretch>
            <a:fillRect/>
          </a:stretch>
        </p:blipFill>
        <p:spPr>
          <a:xfrm>
            <a:off x="3261527" y="139805"/>
            <a:ext cx="4640619" cy="4413660"/>
          </a:xfrm>
          <a:prstGeom prst="rect">
            <a:avLst/>
          </a:prstGeom>
        </p:spPr>
      </p:pic>
    </p:spTree>
    <p:extLst>
      <p:ext uri="{BB962C8B-B14F-4D97-AF65-F5344CB8AC3E}">
        <p14:creationId xmlns:p14="http://schemas.microsoft.com/office/powerpoint/2010/main" val="3883241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A picture containing plan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0" name="Google Shape;530;p32"/>
          <p:cNvSpPr txBox="1">
            <a:spLocks noGrp="1"/>
          </p:cNvSpPr>
          <p:nvPr>
            <p:ph type="body" idx="1"/>
          </p:nvPr>
        </p:nvSpPr>
        <p:spPr>
          <a:xfrm>
            <a:off x="587196" y="655763"/>
            <a:ext cx="1989750" cy="457200"/>
          </a:xfrm>
          <a:prstGeom prst="rect">
            <a:avLst/>
          </a:prstGeom>
          <a:solidFill>
            <a:schemeClr val="accent1"/>
          </a:solidFill>
          <a:ln>
            <a:noFill/>
          </a:ln>
        </p:spPr>
        <p:txBody>
          <a:bodyPr spcFirstLastPara="1" wrap="square" lIns="91425" tIns="45700" rIns="91425" bIns="45700" anchor="ctr" anchorCtr="0">
            <a:normAutofit fontScale="92500"/>
          </a:bodyPr>
          <a:lstStyle/>
          <a:p>
            <a:pPr marL="0" lvl="0" indent="0" algn="l" rtl="0">
              <a:lnSpc>
                <a:spcPct val="100000"/>
              </a:lnSpc>
              <a:spcBef>
                <a:spcPts val="0"/>
              </a:spcBef>
              <a:spcAft>
                <a:spcPts val="0"/>
              </a:spcAft>
              <a:buSzPts val="2400"/>
              <a:buNone/>
            </a:pPr>
            <a:r>
              <a:rPr lang="en-US" dirty="0"/>
              <a:t>Tech Stack</a:t>
            </a:r>
            <a:endParaRPr dirty="0"/>
          </a:p>
        </p:txBody>
      </p:sp>
      <p:sp>
        <p:nvSpPr>
          <p:cNvPr id="531" name="Google Shape;531;p32"/>
          <p:cNvSpPr txBox="1">
            <a:spLocks noGrp="1"/>
          </p:cNvSpPr>
          <p:nvPr>
            <p:ph type="body" idx="3"/>
          </p:nvPr>
        </p:nvSpPr>
        <p:spPr>
          <a:xfrm>
            <a:off x="587195" y="1155494"/>
            <a:ext cx="2971551" cy="833943"/>
          </a:xfrm>
          <a:prstGeom prst="rect">
            <a:avLst/>
          </a:prstGeom>
          <a:solidFill>
            <a:schemeClr val="accent1"/>
          </a:solidFill>
          <a:ln>
            <a:noFill/>
          </a:ln>
        </p:spPr>
        <p:txBody>
          <a:bodyPr spcFirstLastPara="1" wrap="square" lIns="91425" tIns="45700" rIns="91425" bIns="45700" anchor="ctr" anchorCtr="0">
            <a:noAutofit/>
          </a:bodyPr>
          <a:lstStyle/>
          <a:p>
            <a:r>
              <a:rPr lang="en-IN" sz="1400" b="0" i="0" dirty="0">
                <a:solidFill>
                  <a:srgbClr val="1F2328"/>
                </a:solidFill>
                <a:effectLst/>
                <a:latin typeface="Proxima Nova" panose="02000506030000020004" pitchFamily="2" charset="0"/>
              </a:rPr>
              <a:t>Spring Boot, Java, </a:t>
            </a:r>
            <a:r>
              <a:rPr lang="en-IN" sz="1400" b="0" i="0" dirty="0" err="1">
                <a:solidFill>
                  <a:srgbClr val="1F2328"/>
                </a:solidFill>
                <a:effectLst/>
                <a:latin typeface="Proxima Nova" panose="02000506030000020004" pitchFamily="2" charset="0"/>
              </a:rPr>
              <a:t>ElasticSearch</a:t>
            </a:r>
            <a:r>
              <a:rPr lang="en-IN" sz="1400" b="0" dirty="0">
                <a:solidFill>
                  <a:srgbClr val="1F2328"/>
                </a:solidFill>
                <a:latin typeface="Proxima Nova" panose="02000506030000020004" pitchFamily="2" charset="0"/>
              </a:rPr>
              <a:t>, </a:t>
            </a:r>
            <a:r>
              <a:rPr lang="en-IN" sz="1400" b="0" i="0" dirty="0">
                <a:solidFill>
                  <a:srgbClr val="1F2328"/>
                </a:solidFill>
                <a:effectLst/>
                <a:latin typeface="Proxima Nova" panose="02000506030000020004" pitchFamily="2" charset="0"/>
              </a:rPr>
              <a:t>MongoDB,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Junit</a:t>
            </a:r>
            <a:endParaRPr lang="en-US" sz="1400" dirty="0">
              <a:latin typeface="Proxima Nova" panose="02000506030000020004" pitchFamily="2" charset="0"/>
            </a:endParaRPr>
          </a:p>
        </p:txBody>
      </p:sp>
    </p:spTree>
    <p:extLst>
      <p:ext uri="{BB962C8B-B14F-4D97-AF65-F5344CB8AC3E}">
        <p14:creationId xmlns:p14="http://schemas.microsoft.com/office/powerpoint/2010/main" val="186285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2" y="928367"/>
            <a:ext cx="8228271" cy="38906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US" dirty="0">
                <a:latin typeface="Proxima Nova" panose="02000506030000020004" pitchFamily="2" charset="0"/>
              </a:rPr>
              <a:t>        Key points of this project</a:t>
            </a:r>
          </a:p>
          <a:p>
            <a:pPr marL="0" lvl="0" indent="0" algn="l" rtl="0">
              <a:lnSpc>
                <a:spcPct val="100000"/>
              </a:lnSpc>
              <a:spcBef>
                <a:spcPts val="0"/>
              </a:spcBef>
              <a:spcAft>
                <a:spcPts val="0"/>
              </a:spcAft>
              <a:buSzPts val="1600"/>
              <a:buNone/>
            </a:pPr>
            <a:endParaRPr lang="en-US" dirty="0">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two primary services: log data ingestion and reporting on the ingested data</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Data is read from an excel file and then stored in </a:t>
            </a:r>
            <a:r>
              <a:rPr lang="en-IN" dirty="0" err="1">
                <a:solidFill>
                  <a:srgbClr val="1F2328"/>
                </a:solidFill>
                <a:latin typeface="Proxima Nova" panose="02000506030000020004" pitchFamily="2" charset="0"/>
              </a:rPr>
              <a:t>ElasticSearch</a:t>
            </a:r>
            <a:r>
              <a:rPr lang="en-IN" dirty="0">
                <a:solidFill>
                  <a:srgbClr val="1F2328"/>
                </a:solidFill>
                <a:latin typeface="Proxima Nova" panose="02000506030000020004" pitchFamily="2" charset="0"/>
              </a:rPr>
              <a:t> database.</a:t>
            </a: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spcBef>
                <a:spcPts val="575"/>
              </a:spcBef>
            </a:pPr>
            <a:r>
              <a:rPr lang="en-IN" b="0" i="0" dirty="0">
                <a:solidFill>
                  <a:srgbClr val="1F2328"/>
                </a:solidFill>
                <a:effectLst/>
                <a:latin typeface="Proxima Nova" panose="02000506030000020004" pitchFamily="2" charset="0"/>
              </a:rPr>
              <a:t>Data is filtered before ingesting based on loggers and the log level of logs.</a:t>
            </a: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Reporting on this data can be in the form of </a:t>
            </a:r>
            <a:r>
              <a:rPr lang="en-IN" b="0" i="0" dirty="0">
                <a:solidFill>
                  <a:srgbClr val="1F2328"/>
                </a:solidFill>
                <a:effectLst/>
                <a:latin typeface="Proxima Nova" panose="02000506030000020004" pitchFamily="2" charset="0"/>
              </a:rPr>
              <a:t> cardinality, </a:t>
            </a:r>
            <a:r>
              <a:rPr lang="en-IN" b="0" i="0" dirty="0" err="1">
                <a:solidFill>
                  <a:srgbClr val="1F2328"/>
                </a:solidFill>
                <a:effectLst/>
                <a:latin typeface="Proxima Nova" panose="02000506030000020004" pitchFamily="2" charset="0"/>
              </a:rPr>
              <a:t>groupBy</a:t>
            </a:r>
            <a:r>
              <a:rPr lang="en-IN" b="0" i="0" dirty="0">
                <a:solidFill>
                  <a:srgbClr val="1F2328"/>
                </a:solidFill>
                <a:effectLst/>
                <a:latin typeface="Proxima Nova" panose="02000506030000020004" pitchFamily="2" charset="0"/>
              </a:rPr>
              <a:t>, projection, filter, tabular, and nested aggregation</a:t>
            </a:r>
            <a:r>
              <a:rPr lang="en-IN" dirty="0">
                <a:solidFill>
                  <a:srgbClr val="1F2328"/>
                </a:solidFill>
                <a:latin typeface="Proxima Nova" panose="02000506030000020004" pitchFamily="2" charset="0"/>
              </a:rPr>
              <a:t> </a:t>
            </a:r>
            <a:r>
              <a:rPr lang="en-IN" b="0" i="0" dirty="0">
                <a:solidFill>
                  <a:srgbClr val="1F2328"/>
                </a:solidFill>
                <a:effectLst/>
                <a:latin typeface="Proxima Nova" panose="02000506030000020004" pitchFamily="2" charset="0"/>
              </a:rPr>
              <a:t>queries</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Application generates reports with the queried data in a tabular format.</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US" dirty="0">
              <a:latin typeface="Proxima Nova" panose="02000506030000020004" pitchFamily="2" charset="0"/>
            </a:endParaRPr>
          </a:p>
        </p:txBody>
      </p:sp>
      <p:sp>
        <p:nvSpPr>
          <p:cNvPr id="352" name="Google Shape;352;p10"/>
          <p:cNvSpPr txBox="1">
            <a:spLocks noGrp="1"/>
          </p:cNvSpPr>
          <p:nvPr>
            <p:ph type="title"/>
          </p:nvPr>
        </p:nvSpPr>
        <p:spPr>
          <a:xfrm>
            <a:off x="828567"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Solution Description</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0" y="489388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Proxima Nova"/>
              <a:buNone/>
            </a:pPr>
            <a:r>
              <a:rPr lang="en-US" dirty="0"/>
              <a:t>Thank you</a:t>
            </a:r>
            <a:endParaRPr dirty="0"/>
          </a:p>
        </p:txBody>
      </p:sp>
      <p:sp>
        <p:nvSpPr>
          <p:cNvPr id="1129" name="Google Shape;1129;p4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dirty="0" err="1"/>
              <a:t>shyam</a:t>
            </a:r>
            <a:r>
              <a:rPr lang="en-US" dirty="0"/>
              <a:t>. </a:t>
            </a:r>
            <a:r>
              <a:rPr lang="en-US" dirty="0" err="1"/>
              <a:t>prajapati@sprinklr.com</a:t>
            </a:r>
            <a:endParaRPr dirty="0"/>
          </a:p>
        </p:txBody>
      </p:sp>
      <p:sp>
        <p:nvSpPr>
          <p:cNvPr id="1130" name="Google Shape;1130;p4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200"/>
              <a:buNone/>
            </a:pPr>
            <a:r>
              <a:rPr lang="en-US"/>
              <a:t>sprinklr.com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822388" y="1333130"/>
            <a:ext cx="8228271" cy="3157543"/>
          </a:xfrm>
          <a:prstGeom prst="rect">
            <a:avLst/>
          </a:prstGeom>
          <a:noFill/>
          <a:ln>
            <a:noFill/>
          </a:ln>
        </p:spPr>
        <p:txBody>
          <a:bodyPr spcFirstLastPara="1" wrap="square" lIns="91425" tIns="45700" rIns="91425" bIns="45700" anchor="t" anchorCtr="0">
            <a:normAutofit lnSpcReduction="10000"/>
          </a:bodyPr>
          <a:lstStyle/>
          <a:p>
            <a:pPr marL="285750" indent="-285750">
              <a:spcBef>
                <a:spcPts val="0"/>
              </a:spcBef>
              <a:buFont typeface="Arial" panose="020B0604020202020204" pitchFamily="34" charset="0"/>
              <a:buChar char="•"/>
            </a:pPr>
            <a:r>
              <a:rPr lang="en-IN" dirty="0">
                <a:latin typeface="Proxima Nova" panose="02000506030000020004" pitchFamily="2" charset="0"/>
              </a:rPr>
              <a:t> GET /</a:t>
            </a:r>
            <a:r>
              <a:rPr lang="en-IN" dirty="0" err="1">
                <a:latin typeface="Proxima Nova" panose="02000506030000020004" pitchFamily="2" charset="0"/>
              </a:rPr>
              <a:t>api</a:t>
            </a:r>
            <a:r>
              <a:rPr lang="en-IN" dirty="0">
                <a:latin typeface="Proxima Nova" panose="02000506030000020004" pitchFamily="2" charset="0"/>
              </a:rPr>
              <a:t>/log/search: </a:t>
            </a:r>
          </a:p>
          <a:p>
            <a:pPr marL="0" indent="0">
              <a:spcBef>
                <a:spcPts val="0"/>
              </a:spcBef>
            </a:pPr>
            <a:r>
              <a:rPr lang="en-IN" i="0" dirty="0">
                <a:solidFill>
                  <a:srgbClr val="1F2328"/>
                </a:solidFill>
                <a:effectLst/>
                <a:latin typeface="Proxima Nova" panose="02000506030000020004" pitchFamily="2" charset="0"/>
              </a:rPr>
              <a:t>       Get all data. Search can be performed using paging and scroll       techniques as well.</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/log/cardinality/?</a:t>
            </a:r>
            <a:r>
              <a:rPr lang="en-IN" i="0" dirty="0" err="1">
                <a:solidFill>
                  <a:srgbClr val="1F2328"/>
                </a:solidFill>
                <a:effectLst/>
                <a:latin typeface="Proxima Nova" panose="02000506030000020004" pitchFamily="2" charset="0"/>
              </a:rPr>
              <a:t>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 gives cardinality of the requested field.</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filterByTime?start</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starttime&amp;end</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endtime</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gives data in specified time range </a:t>
            </a: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822388" y="287400"/>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4" name="Google Shape;327;p8">
            <a:extLst>
              <a:ext uri="{FF2B5EF4-FFF2-40B4-BE49-F238E27FC236}">
                <a16:creationId xmlns:a16="http://schemas.microsoft.com/office/drawing/2014/main" id="{35857BBC-A036-F977-496F-B910F942DA63}"/>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45487"/>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POST /</a:t>
            </a:r>
            <a:r>
              <a:rPr lang="en-IN" dirty="0" err="1">
                <a:latin typeface="Proxima Nova" panose="02000506030000020004" pitchFamily="2" charset="0"/>
              </a:rPr>
              <a:t>api</a:t>
            </a:r>
            <a:r>
              <a:rPr lang="en-IN" dirty="0">
                <a:latin typeface="Proxima Nova" panose="02000506030000020004" pitchFamily="2" charset="0"/>
              </a:rPr>
              <a:t>/log/</a:t>
            </a:r>
            <a:r>
              <a:rPr lang="en-IN" dirty="0" err="1">
                <a:latin typeface="Proxima Nova" panose="02000506030000020004" pitchFamily="2" charset="0"/>
              </a:rPr>
              <a:t>filerByTerms</a:t>
            </a:r>
            <a:r>
              <a:rPr lang="en-IN" dirty="0">
                <a:latin typeface="Proxima Nova" panose="02000506030000020004" pitchFamily="2" charset="0"/>
              </a:rPr>
              <a:t> : </a:t>
            </a:r>
          </a:p>
          <a:p>
            <a:pPr marL="0" indent="0">
              <a:spcBef>
                <a:spcPts val="0"/>
              </a:spcBef>
            </a:pPr>
            <a:r>
              <a:rPr lang="en-IN" dirty="0">
                <a:solidFill>
                  <a:srgbClr val="1F2328"/>
                </a:solidFill>
                <a:latin typeface="Proxima Nova" panose="02000506030000020004" pitchFamily="2" charset="0"/>
              </a:rPr>
              <a:t>       Gives data in which fields have the specific terms</a:t>
            </a:r>
          </a:p>
          <a:p>
            <a:pPr marL="0" indent="0">
              <a:spcBef>
                <a:spcPts val="0"/>
              </a:spcBef>
            </a:pP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groupBy?fieldValue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doc count of a field</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POST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projectBy</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only specific fields of the data</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3466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76380"/>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GET/</a:t>
            </a:r>
            <a:r>
              <a:rPr lang="en-IN" dirty="0" err="1">
                <a:latin typeface="Proxima Nova" panose="02000506030000020004" pitchFamily="2" charset="0"/>
              </a:rPr>
              <a:t>api</a:t>
            </a:r>
            <a:r>
              <a:rPr lang="en-IN" dirty="0">
                <a:latin typeface="Proxima Nova" panose="02000506030000020004" pitchFamily="2" charset="0"/>
              </a:rPr>
              <a:t>/log/nestedGroupBy?field1Value=anyfield&amp;field2Value=</a:t>
            </a:r>
            <a:r>
              <a:rPr lang="en-IN" dirty="0" err="1">
                <a:latin typeface="Proxima Nova" panose="02000506030000020004" pitchFamily="2" charset="0"/>
              </a:rPr>
              <a:t>anyfiel</a:t>
            </a:r>
            <a:r>
              <a:rPr lang="en-IN" dirty="0">
                <a:latin typeface="Proxima Nova" panose="02000506030000020004" pitchFamily="2" charset="0"/>
              </a:rPr>
              <a:t>: </a:t>
            </a:r>
          </a:p>
          <a:p>
            <a:pPr marL="0" indent="0">
              <a:spcBef>
                <a:spcPts val="0"/>
              </a:spcBef>
            </a:pPr>
            <a:r>
              <a:rPr lang="en-IN" dirty="0">
                <a:solidFill>
                  <a:srgbClr val="1F2328"/>
                </a:solidFill>
                <a:latin typeface="Proxima Nova" panose="02000506030000020004" pitchFamily="2" charset="0"/>
              </a:rPr>
              <a:t>       perform nested </a:t>
            </a:r>
            <a:r>
              <a:rPr lang="en-IN" dirty="0" err="1">
                <a:solidFill>
                  <a:srgbClr val="1F2328"/>
                </a:solidFill>
                <a:latin typeface="Proxima Nova" panose="02000506030000020004" pitchFamily="2" charset="0"/>
              </a:rPr>
              <a:t>groupBy</a:t>
            </a:r>
            <a:r>
              <a:rPr lang="en-IN" dirty="0">
                <a:solidFill>
                  <a:srgbClr val="1F2328"/>
                </a:solidFill>
                <a:latin typeface="Proxima Nova" panose="02000506030000020004" pitchFamily="2" charset="0"/>
              </a:rPr>
              <a:t> first on field1 and then on field2</a:t>
            </a: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P</a:t>
            </a:r>
            <a:r>
              <a:rPr lang="en-IN" dirty="0">
                <a:solidFill>
                  <a:srgbClr val="1F2328"/>
                </a:solidFill>
                <a:latin typeface="Proxima Nova" panose="02000506030000020004" pitchFamily="2" charset="0"/>
              </a:rPr>
              <a:t>OST /</a:t>
            </a:r>
            <a:r>
              <a:rPr lang="en-IN" dirty="0" err="1">
                <a:solidFill>
                  <a:srgbClr val="1F2328"/>
                </a:solidFill>
                <a:latin typeface="Proxima Nova" panose="02000506030000020004" pitchFamily="2" charset="0"/>
              </a:rPr>
              <a:t>api</a:t>
            </a:r>
            <a:r>
              <a:rPr lang="en-IN" dirty="0">
                <a:solidFill>
                  <a:srgbClr val="1F2328"/>
                </a:solidFill>
                <a:latin typeface="Proxima Nova" panose="02000506030000020004" pitchFamily="2" charset="0"/>
              </a:rPr>
              <a:t>:</a:t>
            </a:r>
          </a:p>
          <a:p>
            <a:pPr marL="0" indent="0">
              <a:spcBef>
                <a:spcPts val="0"/>
              </a:spcBef>
            </a:pPr>
            <a:r>
              <a:rPr lang="en-IN" i="0" dirty="0">
                <a:solidFill>
                  <a:srgbClr val="1F2328"/>
                </a:solidFill>
                <a:effectLst/>
                <a:latin typeface="Proxima Nova" panose="02000506030000020004" pitchFamily="2" charset="0"/>
              </a:rPr>
              <a:t>      General API for all queries. Response is dynamic based on the type of     </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query requested. </a:t>
            </a: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2026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3589637" y="327454"/>
            <a:ext cx="5053913" cy="4442254"/>
          </a:xfrm>
          <a:prstGeom prst="rect">
            <a:avLst/>
          </a:prstGeom>
        </p:spPr>
        <p:txBody>
          <a:bodyPr spcFirstLastPara="1" vert="horz" lIns="91440" tIns="45720" rIns="91440" bIns="45720" rtlCol="0" anchor="ctr" anchorCtr="0">
            <a:normAutofit/>
          </a:bodyPr>
          <a:lstStyle/>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application offers server-side rendering of data fetched from the database in the form of tables.</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application incorporates rigorous validation checks during the data ingestion process. These checks include verifying that data is not null, validating data types, and ensuring that file formats are correct.</a:t>
            </a:r>
            <a:endParaRPr lang="en-US" sz="1000" dirty="0">
              <a:solidFill>
                <a:schemeClr val="tx1"/>
              </a:solidFill>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service layer of this application offers services for complex nested and tabular aggregation. Although these features were not demonstrated in the sample data, the application has the capability to perform these advanced aggregations once the appropriate data is available.</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To facilitate debugging for developers, the application provides a helper class that enables them to view the queries generated by the system to fetch data.</a:t>
            </a:r>
          </a:p>
          <a:p>
            <a:pPr defTabSz="914400">
              <a:lnSpc>
                <a:spcPct val="110000"/>
              </a:lnSpc>
              <a:buClr>
                <a:schemeClr val="accent1"/>
              </a:buClr>
              <a:buSzPct val="100000"/>
              <a:buFont typeface="Arial" panose="020B0604020202020204" pitchFamily="34" charset="0"/>
              <a:buChar char="•"/>
            </a:pPr>
            <a:r>
              <a:rPr lang="en-US" sz="1000" dirty="0">
                <a:solidFill>
                  <a:schemeClr val="tx1"/>
                </a:solidFill>
              </a:rPr>
              <a:t>Wherever possible I have tried to adhere by the SOLID design principles</a:t>
            </a:r>
            <a:endParaRPr lang="en-US" sz="1000" b="0" i="0" dirty="0">
              <a:solidFill>
                <a:schemeClr val="tx1"/>
              </a:solidFill>
            </a:endParaRPr>
          </a:p>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endParaRPr>
          </a:p>
        </p:txBody>
      </p:sp>
      <p:sp>
        <p:nvSpPr>
          <p:cNvPr id="352" name="Google Shape;352;p10"/>
          <p:cNvSpPr txBox="1">
            <a:spLocks noGrp="1"/>
          </p:cNvSpPr>
          <p:nvPr>
            <p:ph type="title"/>
          </p:nvPr>
        </p:nvSpPr>
        <p:spPr>
          <a:xfrm>
            <a:off x="633357" y="1200149"/>
            <a:ext cx="2654449" cy="3223260"/>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dk1"/>
              </a:buClr>
              <a:buSzPts val="2400"/>
            </a:pPr>
            <a:r>
              <a:rPr lang="en-US" sz="3200" b="0" i="0" kern="1200" cap="all" dirty="0">
                <a:solidFill>
                  <a:schemeClr val="tx1"/>
                </a:solidFill>
                <a:effectLst/>
                <a:latin typeface="+mj-lt"/>
                <a:ea typeface="+mj-ea"/>
                <a:cs typeface="+mj-cs"/>
              </a:rPr>
              <a:t>Some Other features</a:t>
            </a:r>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261570"/>
          </a:xfrm>
          <a:prstGeom prst="rect">
            <a:avLst/>
          </a:prstGeom>
          <a:noFill/>
          <a:ln>
            <a:noFill/>
          </a:ln>
        </p:spPr>
        <p:txBody>
          <a:bodyPr spcFirstLastPara="1" wrap="square" lIns="91425" tIns="45700" rIns="91425" bIns="45700" anchor="t" anchorCtr="0">
            <a:spAutoFit/>
          </a:bodyPr>
          <a:lstStyle/>
          <a:p>
            <a:pPr algn="ctr">
              <a:spcAft>
                <a:spcPts val="600"/>
              </a:spcAft>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07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indent="0" algn="l"/>
            <a:r>
              <a:rPr lang="en-IN" b="0" i="0" dirty="0">
                <a:solidFill>
                  <a:srgbClr val="1F2328"/>
                </a:solidFill>
                <a:effectLst/>
                <a:latin typeface="Proxima Nova" panose="02000506030000020004" pitchFamily="2" charset="0"/>
                <a:hlinkClick r:id="rId3"/>
              </a:rPr>
              <a:t>Link to the documented comparison</a:t>
            </a:r>
            <a:endParaRPr lang="en-IN"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Comparison between Databases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5438288"/>
      </p:ext>
    </p:extLst>
  </p:cSld>
  <p:clrMapOvr>
    <a:masterClrMapping/>
  </p:clrMapOvr>
</p:sld>
</file>

<file path=ppt/theme/theme1.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a4479ea-fc37-4f6c-8f1f-ca7bd1c9a7ed">
      <Terms xmlns="http://schemas.microsoft.com/office/infopath/2007/PartnerControls"/>
    </lcf76f155ced4ddcb4097134ff3c332f>
    <TaxCatchAll xmlns="12a7d511-5c4a-45b2-b4f3-df680c8673e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77AD3F468DAAD4884C045B8878659B9" ma:contentTypeVersion="15" ma:contentTypeDescription="Create a new document." ma:contentTypeScope="" ma:versionID="04a1ef5ac2d095a9965a7298cda01729">
  <xsd:schema xmlns:xsd="http://www.w3.org/2001/XMLSchema" xmlns:xs="http://www.w3.org/2001/XMLSchema" xmlns:p="http://schemas.microsoft.com/office/2006/metadata/properties" xmlns:ns2="ea4479ea-fc37-4f6c-8f1f-ca7bd1c9a7ed" xmlns:ns3="12a7d511-5c4a-45b2-b4f3-df680c8673e5" targetNamespace="http://schemas.microsoft.com/office/2006/metadata/properties" ma:root="true" ma:fieldsID="e090f915e18448f2f173c2a4c7e16f48" ns2:_="" ns3:_="">
    <xsd:import namespace="ea4479ea-fc37-4f6c-8f1f-ca7bd1c9a7ed"/>
    <xsd:import namespace="12a7d511-5c4a-45b2-b4f3-df680c8673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79ea-fc37-4f6c-8f1f-ca7bd1c9a7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a2327a-2078-47c1-a4f2-d0fabf55ea2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7d511-5c4a-45b2-b4f3-df680c8673e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9ee6e4c-aaa6-4982-aa8a-7837a1e005b2}" ma:internalName="TaxCatchAll" ma:showField="CatchAllData" ma:web="12a7d511-5c4a-45b2-b4f3-df680c8673e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0CD579-C899-42A1-9DFB-E97C33187E92}">
  <ds:schemaRefs>
    <ds:schemaRef ds:uri="http://schemas.microsoft.com/sharepoint/v3/contenttype/forms"/>
  </ds:schemaRefs>
</ds:datastoreItem>
</file>

<file path=customXml/itemProps2.xml><?xml version="1.0" encoding="utf-8"?>
<ds:datastoreItem xmlns:ds="http://schemas.openxmlformats.org/officeDocument/2006/customXml" ds:itemID="{91027004-6F6E-40EA-97C8-9ECFFD8A2A7B}">
  <ds:schemaRefs>
    <ds:schemaRef ds:uri="12a7d511-5c4a-45b2-b4f3-df680c8673e5"/>
    <ds:schemaRef ds:uri="ea4479ea-fc37-4f6c-8f1f-ca7bd1c9a7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041681D-D5B7-4829-831E-FEDB80FBC16A}">
  <ds:schemaRefs>
    <ds:schemaRef ds:uri="12a7d511-5c4a-45b2-b4f3-df680c8673e5"/>
    <ds:schemaRef ds:uri="ea4479ea-fc37-4f6c-8f1f-ca7bd1c9a7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4178</TotalTime>
  <Words>1729</Words>
  <Application>Microsoft Macintosh PowerPoint</Application>
  <PresentationFormat>On-screen Show (16:9)</PresentationFormat>
  <Paragraphs>235</Paragraphs>
  <Slides>40</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Proxima Nova</vt:lpstr>
      <vt:lpstr>Calibri</vt:lpstr>
      <vt:lpstr>Tw Cen MT</vt:lpstr>
      <vt:lpstr>Wingdings</vt:lpstr>
      <vt:lpstr>Open Sans</vt:lpstr>
      <vt:lpstr>Arial</vt:lpstr>
      <vt:lpstr>Office Theme</vt:lpstr>
      <vt:lpstr>Droplet</vt:lpstr>
      <vt:lpstr>Final presentation for summer internship 2023</vt:lpstr>
      <vt:lpstr>PowerPoint Presentation</vt:lpstr>
      <vt:lpstr>Agenda</vt:lpstr>
      <vt:lpstr>Solution Description</vt:lpstr>
      <vt:lpstr>Exposed APIs</vt:lpstr>
      <vt:lpstr>Exposed APIs</vt:lpstr>
      <vt:lpstr>Exposed APIs</vt:lpstr>
      <vt:lpstr>Some Other features</vt:lpstr>
      <vt:lpstr>Comparison between Databases</vt:lpstr>
      <vt:lpstr>Unit Testing</vt:lpstr>
      <vt:lpstr>Learnings</vt:lpstr>
      <vt:lpstr>Learnings</vt:lpstr>
      <vt:lpstr>Structure</vt:lpstr>
      <vt:lpstr>Structure</vt:lpstr>
      <vt:lpstr>Structure</vt:lpstr>
      <vt:lpstr>Use Cases</vt:lpstr>
      <vt:lpstr>Usability of the Project</vt:lpstr>
      <vt:lpstr>Structure</vt:lpstr>
      <vt:lpstr>Structure</vt:lpstr>
      <vt:lpstr>Structure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version - slide template instructions </dc:title>
  <dc:creator>margaret.mayer</dc:creator>
  <cp:lastModifiedBy>Shyam Prajapati</cp:lastModifiedBy>
  <cp:revision>7</cp:revision>
  <dcterms:created xsi:type="dcterms:W3CDTF">2021-02-13T16:20:06Z</dcterms:created>
  <dcterms:modified xsi:type="dcterms:W3CDTF">2023-07-13T05:55:02Z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0x010100D77AD3F468DAAD4884C045B8878659B9</vt:lpwstr>
  </property>
  <property fmtid="{D5CDD505-2E9C-101B-9397-08002B2CF9AE}" pid="3" name="MediaServiceImageTags">
    <vt:lpwstr/>
  </property>
</Properties>
</file>